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Bree Serif"/>
      <p:regular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43D653-9C37-4F59-B23F-955E2337AB1D}">
  <a:tblStyle styleId="{F743D653-9C37-4F59-B23F-955E2337AB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reeSerif-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2cb25db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2cb25db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a:solidFill>
                  <a:schemeClr val="dk1"/>
                </a:solidFill>
              </a:rPr>
              <a:t>Our original aim was to identify proteins that play a key role across different brain disease groups. After the data preparation we hypothesized that </a:t>
            </a:r>
            <a:r>
              <a:rPr b="1" lang="es">
                <a:solidFill>
                  <a:schemeClr val="dk1"/>
                </a:solidFill>
              </a:rPr>
              <a:t>such proteins might contribute to shared mechanisms in their pathophysiology.</a:t>
            </a:r>
            <a:r>
              <a:rPr lang="es">
                <a:solidFill>
                  <a:schemeClr val="dk1"/>
                </a:solidFill>
              </a:rPr>
              <a:t> Based on our network analysis and classification, we found several overlaps — and we chose to highlight four central proteins as examples.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63be56cd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63be56cd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s">
                <a:solidFill>
                  <a:schemeClr val="dk1"/>
                </a:solidFill>
              </a:rPr>
              <a:t>On behalf of our team, we would like to thank the organizers for this opportunity.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63bee209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63bee209e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2cb25dbc6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2cb25dbc6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725343ab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25343ab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protein-protein interaction network that contains physical interactions between proteins that are experimentally documented in humans, such as metabolic enzyme-coupled interactions and signaling interactions. Nodes represent human proteins and edges represent physical interaction between proteins in a human cell.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72cb25dbc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72cb25dbc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protein-protein interaction network that contains physical interactions between proteins that are experimentally documented in humans, such as metabolic enzyme-coupled interactions and signaling interactions. Nodes represent human proteins and edges represent physical interaction between proteins in a human cell.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72cb25dbc6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72cb25dbc6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0"/>
              </a:spcAft>
              <a:buClr>
                <a:schemeClr val="dk1"/>
              </a:buClr>
              <a:buSzPts val="1100"/>
              <a:buFont typeface="Arial"/>
              <a:buNone/>
            </a:pPr>
            <a:r>
              <a:rPr lang="es" sz="900">
                <a:solidFill>
                  <a:srgbClr val="1F1F1F"/>
                </a:solidFill>
                <a:latin typeface="Bree Serif"/>
                <a:ea typeface="Bree Serif"/>
                <a:cs typeface="Bree Serif"/>
                <a:sym typeface="Bree Serif"/>
              </a:rPr>
              <a:t>PPI Network pathways for Brain associated diseases with the purpose of identifying key proteins  and their functional relationship with the diseases.</a:t>
            </a:r>
            <a:endParaRPr sz="800">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72cb25dbc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72cb25dbc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The </a:t>
            </a:r>
            <a:r>
              <a:rPr b="1" lang="es">
                <a:solidFill>
                  <a:schemeClr val="dk1"/>
                </a:solidFill>
              </a:rPr>
              <a:t>centrality </a:t>
            </a:r>
            <a:r>
              <a:rPr lang="es">
                <a:solidFill>
                  <a:schemeClr val="dk1"/>
                </a:solidFill>
              </a:rPr>
              <a:t>of the data remains unaffected despite the </a:t>
            </a:r>
            <a:r>
              <a:rPr b="1" lang="es">
                <a:solidFill>
                  <a:schemeClr val="dk1"/>
                </a:solidFill>
              </a:rPr>
              <a:t>reduction in the number of nodes</a:t>
            </a:r>
            <a:r>
              <a:rPr lang="es">
                <a:solidFill>
                  <a:schemeClr val="dk1"/>
                </a:solidFill>
              </a:rPr>
              <a:t> used for the new network. The </a:t>
            </a:r>
            <a:r>
              <a:rPr b="1" lang="es">
                <a:solidFill>
                  <a:schemeClr val="dk1"/>
                </a:solidFill>
              </a:rPr>
              <a:t>degree distribution</a:t>
            </a:r>
            <a:r>
              <a:rPr lang="es">
                <a:solidFill>
                  <a:schemeClr val="dk1"/>
                </a:solidFill>
              </a:rPr>
              <a:t> remains consistent, and now we can see four different networks corresponding to each disease group. There is a clear </a:t>
            </a:r>
            <a:r>
              <a:rPr b="1" lang="es">
                <a:solidFill>
                  <a:schemeClr val="dk1"/>
                </a:solidFill>
              </a:rPr>
              <a:t>overlap </a:t>
            </a:r>
            <a:r>
              <a:rPr lang="es">
                <a:solidFill>
                  <a:schemeClr val="dk1"/>
                </a:solidFill>
              </a:rPr>
              <a:t>between the networks, so the next step </a:t>
            </a:r>
            <a:r>
              <a:rPr b="1" lang="es">
                <a:solidFill>
                  <a:schemeClr val="dk1"/>
                </a:solidFill>
              </a:rPr>
              <a:t>was to identify clusters of proteins that participate in multiple groups</a:t>
            </a:r>
            <a:r>
              <a:rPr lang="es">
                <a:solidFill>
                  <a:schemeClr val="dk1"/>
                </a:solidFill>
              </a:rPr>
              <a:t> and could provide relevant therapeutic insights.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The highest degree proteins all associated with cancer pathogenesis</a:t>
            </a:r>
            <a:endParaRPr/>
          </a:p>
          <a:p>
            <a:pPr indent="0" lvl="0" marL="0" rtl="0" algn="l">
              <a:spcBef>
                <a:spcPts val="0"/>
              </a:spcBef>
              <a:spcAft>
                <a:spcPts val="0"/>
              </a:spcAft>
              <a:buClr>
                <a:schemeClr val="dk1"/>
              </a:buClr>
              <a:buSzPts val="1100"/>
              <a:buFont typeface="Arial"/>
              <a:buNone/>
            </a:pPr>
            <a:r>
              <a:rPr lang="es"/>
              <a:t>Node ID: 351, Degree: 159, Symbol: APP, Name: amyloid beta precursor protein</a:t>
            </a:r>
            <a:endParaRPr/>
          </a:p>
          <a:p>
            <a:pPr indent="0" lvl="0" marL="0" rtl="0" algn="l">
              <a:spcBef>
                <a:spcPts val="0"/>
              </a:spcBef>
              <a:spcAft>
                <a:spcPts val="0"/>
              </a:spcAft>
              <a:buClr>
                <a:schemeClr val="dk1"/>
              </a:buClr>
              <a:buSzPts val="1100"/>
              <a:buFont typeface="Arial"/>
              <a:buNone/>
            </a:pPr>
            <a:r>
              <a:rPr lang="es"/>
              <a:t>Node ID: 4914, Degree: 152, Symbol: NTRK1, Name: neurotrophic receptor tyrosine kinase 1</a:t>
            </a:r>
            <a:endParaRPr/>
          </a:p>
          <a:p>
            <a:pPr indent="0" lvl="0" marL="0" rtl="0" algn="l">
              <a:spcBef>
                <a:spcPts val="0"/>
              </a:spcBef>
              <a:spcAft>
                <a:spcPts val="0"/>
              </a:spcAft>
              <a:buClr>
                <a:schemeClr val="dk1"/>
              </a:buClr>
              <a:buSzPts val="1100"/>
              <a:buFont typeface="Arial"/>
              <a:buNone/>
            </a:pPr>
            <a:r>
              <a:rPr lang="es"/>
              <a:t>Node ID: 7157, Degree: 121, Symbol: TP53, Name: tumor protein p53</a:t>
            </a:r>
            <a:endParaRPr/>
          </a:p>
          <a:p>
            <a:pPr indent="0" lvl="0" marL="0" rtl="0" algn="l">
              <a:spcBef>
                <a:spcPts val="0"/>
              </a:spcBef>
              <a:spcAft>
                <a:spcPts val="0"/>
              </a:spcAft>
              <a:buClr>
                <a:schemeClr val="dk1"/>
              </a:buClr>
              <a:buSzPts val="1100"/>
              <a:buFont typeface="Arial"/>
              <a:buNone/>
            </a:pPr>
            <a:r>
              <a:rPr lang="es"/>
              <a:t>Node ID: 2099, Degree: 106, Symbol: ESR1, Name: estrogen receptor 1</a:t>
            </a:r>
            <a:endParaRPr/>
          </a:p>
          <a:p>
            <a:pPr indent="0" lvl="0" marL="0" rtl="0" algn="l">
              <a:spcBef>
                <a:spcPts val="0"/>
              </a:spcBef>
              <a:spcAft>
                <a:spcPts val="0"/>
              </a:spcAft>
              <a:buClr>
                <a:schemeClr val="dk1"/>
              </a:buClr>
              <a:buSzPts val="1100"/>
              <a:buFont typeface="Arial"/>
              <a:buNone/>
            </a:pPr>
            <a:r>
              <a:rPr lang="es"/>
              <a:t>Node ID: 1956, Degree: 102, Symbol: EGFR, Name: epidermal growth factor receptor</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2cb25dbc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2cb25dbc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 used </a:t>
            </a:r>
            <a:r>
              <a:rPr b="1" lang="es"/>
              <a:t>cytoscape </a:t>
            </a:r>
            <a:r>
              <a:rPr lang="es"/>
              <a:t>to present the protein interactions. The most connections appear around the psychiatric disorders related group. The high number of shared or directly</a:t>
            </a:r>
            <a:r>
              <a:rPr b="1" lang="es"/>
              <a:t> interacting proteins</a:t>
            </a:r>
            <a:r>
              <a:rPr lang="es"/>
              <a:t> suggests that the </a:t>
            </a:r>
            <a:r>
              <a:rPr b="1" lang="es"/>
              <a:t>underlying molecular mechanisms may involve overlapping pathways</a:t>
            </a:r>
            <a:r>
              <a:rPr lang="es"/>
              <a:t>. Lets see the nodes and the groups without the edges.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72cb25dbc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72cb25db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There is a relatively similar number of edges for the ONLY addiction, neurodegenerative, and tumor groups.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
              <a:t>H</a:t>
            </a:r>
            <a:r>
              <a:rPr lang="es"/>
              <a:t>ere I could talk about each cross-section for tens of minutes, but because of the short time we have to choose the 4 proteins that occur in each group. </a:t>
            </a:r>
            <a:r>
              <a:rPr lang="es">
                <a:solidFill>
                  <a:schemeClr val="dk1"/>
                </a:solidFill>
              </a:rPr>
              <a:t>These proteins interacted with proteins across all disease groups, prompting us to manually investigate their functions and determine </a:t>
            </a:r>
            <a:r>
              <a:rPr b="1" lang="es">
                <a:solidFill>
                  <a:schemeClr val="dk1"/>
                </a:solidFill>
              </a:rPr>
              <a:t>how they might be involved in such a diverse range of interactions</a:t>
            </a:r>
            <a:r>
              <a:rPr lang="es">
                <a:solidFill>
                  <a:schemeClr val="dk1"/>
                </a:solidFill>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72cb25dbc6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72cb25dbc6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a:solidFill>
                  <a:schemeClr val="dk1"/>
                </a:solidFill>
              </a:rPr>
              <a:t>BDNF is well known protein</a:t>
            </a:r>
            <a:r>
              <a:rPr lang="es">
                <a:solidFill>
                  <a:schemeClr val="dk1"/>
                </a:solidFill>
              </a:rPr>
              <a:t>, which plays a key role in synaptic plasticity and may be an important target for therapeutic studies. ABC transporter responsible for transporting drugs and xenobiotics across the blood-brain barrier. SOD2 has the highest degree among the selected proteins.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72cb25dbc6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72cb25dbc6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chemeClr val="dk1"/>
                </a:solidFill>
              </a:rPr>
              <a:t>For a short </a:t>
            </a:r>
            <a:r>
              <a:rPr b="1" lang="es">
                <a:solidFill>
                  <a:schemeClr val="dk1"/>
                </a:solidFill>
              </a:rPr>
              <a:t>illustration</a:t>
            </a:r>
            <a:r>
              <a:rPr lang="es">
                <a:solidFill>
                  <a:schemeClr val="dk1"/>
                </a:solidFill>
              </a:rPr>
              <a:t>, we began with four central proteins and progressively added their neighbors, followed by the neighbors of those neighbors. With each layer added, the number of edges increased rapidly, highlighting the network’s expansion and its underlying connectivity pattern. This </a:t>
            </a:r>
            <a:r>
              <a:rPr b="1" lang="es">
                <a:solidFill>
                  <a:schemeClr val="dk1"/>
                </a:solidFill>
              </a:rPr>
              <a:t>growth visually demonstrates how even a small set of disease-related proteins can lead to a highly interconnected and complex system</a:t>
            </a:r>
            <a:r>
              <a:rPr lang="es">
                <a:solidFill>
                  <a:schemeClr val="dk1"/>
                </a:solidFill>
              </a:rPr>
              <a:t>.</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47775" y="185250"/>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866312"/>
            <a:ext cx="8520600" cy="3702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2213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2213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213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866312"/>
            <a:ext cx="8520600" cy="3702600"/>
          </a:xfrm>
          <a:prstGeom prst="rect">
            <a:avLst/>
          </a:prstGeom>
          <a:noFill/>
          <a:ln>
            <a:noFill/>
          </a:ln>
        </p:spPr>
        <p:txBody>
          <a:bodyPr anchorCtr="0" anchor="t" bIns="91425" lIns="91425" spcFirstLastPara="1" rIns="91425" wrap="square" tIns="91425">
            <a:normAutofit/>
          </a:bodyPr>
          <a:lstStyle>
            <a:lvl1pPr indent="-342900" lvl="0" marL="457200">
              <a:lnSpc>
                <a:spcPct val="100000"/>
              </a:lnSpc>
              <a:spcBef>
                <a:spcPts val="0"/>
              </a:spcBef>
              <a:spcAft>
                <a:spcPts val="0"/>
              </a:spcAft>
              <a:buClr>
                <a:schemeClr val="dk2"/>
              </a:buClr>
              <a:buSzPts val="1800"/>
              <a:buChar char="●"/>
              <a:defRPr sz="1800">
                <a:solidFill>
                  <a:schemeClr val="dk2"/>
                </a:solidFill>
              </a:defRPr>
            </a:lvl1pPr>
            <a:lvl2pPr indent="-317500" lvl="1" marL="914400">
              <a:lnSpc>
                <a:spcPct val="100000"/>
              </a:lnSpc>
              <a:spcBef>
                <a:spcPts val="0"/>
              </a:spcBef>
              <a:spcAft>
                <a:spcPts val="0"/>
              </a:spcAft>
              <a:buClr>
                <a:schemeClr val="dk2"/>
              </a:buClr>
              <a:buSzPts val="1400"/>
              <a:buChar char="○"/>
              <a:defRPr>
                <a:solidFill>
                  <a:schemeClr val="dk2"/>
                </a:solidFill>
              </a:defRPr>
            </a:lvl2pPr>
            <a:lvl3pPr indent="-317500" lvl="2" marL="1371600">
              <a:lnSpc>
                <a:spcPct val="100000"/>
              </a:lnSpc>
              <a:spcBef>
                <a:spcPts val="0"/>
              </a:spcBef>
              <a:spcAft>
                <a:spcPts val="0"/>
              </a:spcAft>
              <a:buClr>
                <a:schemeClr val="dk2"/>
              </a:buClr>
              <a:buSzPts val="1400"/>
              <a:buChar char="■"/>
              <a:defRPr>
                <a:solidFill>
                  <a:schemeClr val="dk2"/>
                </a:solidFill>
              </a:defRPr>
            </a:lvl3pPr>
            <a:lvl4pPr indent="-317500" lvl="3" marL="1828800">
              <a:lnSpc>
                <a:spcPct val="100000"/>
              </a:lnSpc>
              <a:spcBef>
                <a:spcPts val="0"/>
              </a:spcBef>
              <a:spcAft>
                <a:spcPts val="0"/>
              </a:spcAft>
              <a:buClr>
                <a:schemeClr val="dk2"/>
              </a:buClr>
              <a:buSzPts val="1400"/>
              <a:buChar char="●"/>
              <a:defRPr>
                <a:solidFill>
                  <a:schemeClr val="dk2"/>
                </a:solidFill>
              </a:defRPr>
            </a:lvl4pPr>
            <a:lvl5pPr indent="-317500" lvl="4" marL="2286000">
              <a:lnSpc>
                <a:spcPct val="100000"/>
              </a:lnSpc>
              <a:spcBef>
                <a:spcPts val="0"/>
              </a:spcBef>
              <a:spcAft>
                <a:spcPts val="0"/>
              </a:spcAft>
              <a:buClr>
                <a:schemeClr val="dk2"/>
              </a:buClr>
              <a:buSzPts val="1400"/>
              <a:buChar char="○"/>
              <a:defRPr>
                <a:solidFill>
                  <a:schemeClr val="dk2"/>
                </a:solidFill>
              </a:defRPr>
            </a:lvl5pPr>
            <a:lvl6pPr indent="-317500" lvl="5" marL="2743200">
              <a:lnSpc>
                <a:spcPct val="100000"/>
              </a:lnSpc>
              <a:spcBef>
                <a:spcPts val="0"/>
              </a:spcBef>
              <a:spcAft>
                <a:spcPts val="0"/>
              </a:spcAft>
              <a:buClr>
                <a:schemeClr val="dk2"/>
              </a:buClr>
              <a:buSzPts val="1400"/>
              <a:buChar char="■"/>
              <a:defRPr>
                <a:solidFill>
                  <a:schemeClr val="dk2"/>
                </a:solidFill>
              </a:defRPr>
            </a:lvl6pPr>
            <a:lvl7pPr indent="-317500" lvl="6" marL="3200400">
              <a:lnSpc>
                <a:spcPct val="100000"/>
              </a:lnSpc>
              <a:spcBef>
                <a:spcPts val="0"/>
              </a:spcBef>
              <a:spcAft>
                <a:spcPts val="0"/>
              </a:spcAft>
              <a:buClr>
                <a:schemeClr val="dk2"/>
              </a:buClr>
              <a:buSzPts val="1400"/>
              <a:buChar char="●"/>
              <a:defRPr>
                <a:solidFill>
                  <a:schemeClr val="dk2"/>
                </a:solidFill>
              </a:defRPr>
            </a:lvl7pPr>
            <a:lvl8pPr indent="-317500" lvl="7" marL="3657600">
              <a:lnSpc>
                <a:spcPct val="100000"/>
              </a:lnSpc>
              <a:spcBef>
                <a:spcPts val="0"/>
              </a:spcBef>
              <a:spcAft>
                <a:spcPts val="0"/>
              </a:spcAft>
              <a:buClr>
                <a:schemeClr val="dk2"/>
              </a:buClr>
              <a:buSzPts val="1400"/>
              <a:buChar char="○"/>
              <a:defRPr>
                <a:solidFill>
                  <a:schemeClr val="dk2"/>
                </a:solidFill>
              </a:defRPr>
            </a:lvl8pPr>
            <a:lvl9pPr indent="-317500" lvl="8" marL="4114800">
              <a:lnSpc>
                <a:spcPct val="100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psb.stanford.edu/psb-online/proceedings/psb18/agrawal.pdf" TargetMode="External"/><Relationship Id="rId4" Type="http://schemas.openxmlformats.org/officeDocument/2006/relationships/hyperlink" Target="https://chat.openai.com" TargetMode="External"/><Relationship Id="rId5" Type="http://schemas.openxmlformats.org/officeDocument/2006/relationships/hyperlink" Target="https://doi.org/10.1113/jphysiol.2006.11379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95275"/>
            <a:ext cx="8520600" cy="2502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s">
                <a:latin typeface="Bree Serif"/>
                <a:ea typeface="Bree Serif"/>
                <a:cs typeface="Bree Serif"/>
                <a:sym typeface="Bree Serif"/>
              </a:rPr>
              <a:t>Group 4</a:t>
            </a:r>
            <a:br>
              <a:rPr lang="es">
                <a:latin typeface="Bree Serif"/>
                <a:ea typeface="Bree Serif"/>
                <a:cs typeface="Bree Serif"/>
                <a:sym typeface="Bree Serif"/>
              </a:rPr>
            </a:br>
            <a:r>
              <a:rPr lang="es">
                <a:latin typeface="Bree Serif"/>
                <a:ea typeface="Bree Serif"/>
                <a:cs typeface="Bree Serif"/>
                <a:sym typeface="Bree Serif"/>
              </a:rPr>
              <a:t>Network Science</a:t>
            </a:r>
            <a:endParaRPr>
              <a:latin typeface="Bree Serif"/>
              <a:ea typeface="Bree Serif"/>
              <a:cs typeface="Bree Serif"/>
              <a:sym typeface="Bree Serif"/>
            </a:endParaRPr>
          </a:p>
          <a:p>
            <a:pPr indent="0" lvl="0" marL="0" rtl="0" algn="ctr">
              <a:spcBef>
                <a:spcPts val="0"/>
              </a:spcBef>
              <a:spcAft>
                <a:spcPts val="0"/>
              </a:spcAft>
              <a:buNone/>
            </a:pPr>
            <a:r>
              <a:rPr lang="es">
                <a:latin typeface="Bree Serif"/>
                <a:ea typeface="Bree Serif"/>
                <a:cs typeface="Bree Serif"/>
                <a:sym typeface="Bree Serif"/>
              </a:rPr>
              <a:t>PPI Pathways</a:t>
            </a:r>
            <a:endParaRPr>
              <a:latin typeface="Bree Serif"/>
              <a:ea typeface="Bree Serif"/>
              <a:cs typeface="Bree Serif"/>
              <a:sym typeface="Bree Serif"/>
            </a:endParaRPr>
          </a:p>
        </p:txBody>
      </p:sp>
      <p:sp>
        <p:nvSpPr>
          <p:cNvPr id="55" name="Google Shape;55;p13"/>
          <p:cNvSpPr txBox="1"/>
          <p:nvPr>
            <p:ph idx="1" type="subTitle"/>
          </p:nvPr>
        </p:nvSpPr>
        <p:spPr>
          <a:xfrm>
            <a:off x="311700" y="2834125"/>
            <a:ext cx="8520600" cy="1526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358"/>
              <a:buNone/>
            </a:pPr>
            <a:r>
              <a:rPr lang="es" sz="1710">
                <a:latin typeface="Bree Serif"/>
                <a:ea typeface="Bree Serif"/>
                <a:cs typeface="Bree Serif"/>
                <a:sym typeface="Bree Serif"/>
              </a:rPr>
              <a:t>Yulia Zaikina</a:t>
            </a:r>
            <a:endParaRPr sz="1710">
              <a:latin typeface="Bree Serif"/>
              <a:ea typeface="Bree Serif"/>
              <a:cs typeface="Bree Serif"/>
              <a:sym typeface="Bree Serif"/>
            </a:endParaRPr>
          </a:p>
          <a:p>
            <a:pPr indent="0" lvl="0" marL="0" rtl="0" algn="ctr">
              <a:lnSpc>
                <a:spcPct val="115000"/>
              </a:lnSpc>
              <a:spcBef>
                <a:spcPts val="0"/>
              </a:spcBef>
              <a:spcAft>
                <a:spcPts val="0"/>
              </a:spcAft>
              <a:buSzPts val="358"/>
              <a:buNone/>
            </a:pPr>
            <a:r>
              <a:rPr lang="es" sz="1710">
                <a:latin typeface="Bree Serif"/>
                <a:ea typeface="Bree Serif"/>
                <a:cs typeface="Bree Serif"/>
                <a:sym typeface="Bree Serif"/>
              </a:rPr>
              <a:t>Katalin Maricza</a:t>
            </a:r>
            <a:endParaRPr sz="1710">
              <a:latin typeface="Bree Serif"/>
              <a:ea typeface="Bree Serif"/>
              <a:cs typeface="Bree Serif"/>
              <a:sym typeface="Bree Serif"/>
            </a:endParaRPr>
          </a:p>
          <a:p>
            <a:pPr indent="0" lvl="0" marL="0" rtl="0" algn="ctr">
              <a:lnSpc>
                <a:spcPct val="115000"/>
              </a:lnSpc>
              <a:spcBef>
                <a:spcPts val="0"/>
              </a:spcBef>
              <a:spcAft>
                <a:spcPts val="0"/>
              </a:spcAft>
              <a:buSzPts val="358"/>
              <a:buNone/>
            </a:pPr>
            <a:r>
              <a:rPr lang="es" sz="1710">
                <a:latin typeface="Bree Serif"/>
                <a:ea typeface="Bree Serif"/>
                <a:cs typeface="Bree Serif"/>
                <a:sym typeface="Bree Serif"/>
              </a:rPr>
              <a:t>Karen Torres</a:t>
            </a:r>
            <a:endParaRPr sz="1710">
              <a:latin typeface="Bree Serif"/>
              <a:ea typeface="Bree Serif"/>
              <a:cs typeface="Bree Serif"/>
              <a:sym typeface="Bree Serif"/>
            </a:endParaRPr>
          </a:p>
          <a:p>
            <a:pPr indent="0" lvl="0" marL="0" rtl="0" algn="ctr">
              <a:lnSpc>
                <a:spcPct val="115000"/>
              </a:lnSpc>
              <a:spcBef>
                <a:spcPts val="0"/>
              </a:spcBef>
              <a:spcAft>
                <a:spcPts val="0"/>
              </a:spcAft>
              <a:buSzPts val="358"/>
              <a:buNone/>
            </a:pPr>
            <a:r>
              <a:rPr lang="es" sz="1710">
                <a:latin typeface="Bree Serif"/>
                <a:ea typeface="Bree Serif"/>
                <a:cs typeface="Bree Serif"/>
                <a:sym typeface="Bree Serif"/>
              </a:rPr>
              <a:t>Levente Tyukodi</a:t>
            </a:r>
            <a:endParaRPr sz="1710">
              <a:latin typeface="Bree Serif"/>
              <a:ea typeface="Bree Serif"/>
              <a:cs typeface="Bree Serif"/>
              <a:sym typeface="Bree Serif"/>
            </a:endParaRPr>
          </a:p>
          <a:p>
            <a:pPr indent="0" lvl="0" marL="0" rtl="0" algn="ctr">
              <a:lnSpc>
                <a:spcPct val="115000"/>
              </a:lnSpc>
              <a:spcBef>
                <a:spcPts val="0"/>
              </a:spcBef>
              <a:spcAft>
                <a:spcPts val="0"/>
              </a:spcAft>
              <a:buSzPts val="358"/>
              <a:buNone/>
            </a:pPr>
            <a:r>
              <a:rPr lang="es" sz="1710">
                <a:latin typeface="Bree Serif"/>
                <a:ea typeface="Bree Serif"/>
                <a:cs typeface="Bree Serif"/>
                <a:sym typeface="Bree Serif"/>
              </a:rPr>
              <a:t>Balázs István Formanek</a:t>
            </a:r>
            <a:endParaRPr sz="1710">
              <a:latin typeface="Bree Serif"/>
              <a:ea typeface="Bree Serif"/>
              <a:cs typeface="Bree Serif"/>
              <a:sym typeface="Bree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2"/>
          <p:cNvSpPr txBox="1"/>
          <p:nvPr>
            <p:ph type="title"/>
          </p:nvPr>
        </p:nvSpPr>
        <p:spPr>
          <a:xfrm>
            <a:off x="347775" y="18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Conclusion</a:t>
            </a:r>
            <a:endParaRPr>
              <a:latin typeface="Bree Serif"/>
              <a:ea typeface="Bree Serif"/>
              <a:cs typeface="Bree Serif"/>
              <a:sym typeface="Bree Serif"/>
            </a:endParaRPr>
          </a:p>
        </p:txBody>
      </p:sp>
      <p:sp>
        <p:nvSpPr>
          <p:cNvPr id="178" name="Google Shape;178;p22"/>
          <p:cNvSpPr txBox="1"/>
          <p:nvPr>
            <p:ph idx="1" type="body"/>
          </p:nvPr>
        </p:nvSpPr>
        <p:spPr>
          <a:xfrm>
            <a:off x="311700" y="866300"/>
            <a:ext cx="5100600" cy="4163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aim -&gt; identify proteins that may serve as </a:t>
            </a:r>
            <a:r>
              <a:rPr b="1" lang="es" sz="1600">
                <a:solidFill>
                  <a:schemeClr val="dk1"/>
                </a:solidFill>
                <a:highlight>
                  <a:srgbClr val="FFFFFF"/>
                </a:highlight>
                <a:latin typeface="Bree Serif"/>
                <a:ea typeface="Bree Serif"/>
                <a:cs typeface="Bree Serif"/>
                <a:sym typeface="Bree Serif"/>
              </a:rPr>
              <a:t>key connectors between</a:t>
            </a:r>
            <a:r>
              <a:rPr lang="es" sz="1600">
                <a:solidFill>
                  <a:schemeClr val="dk1"/>
                </a:solidFill>
                <a:highlight>
                  <a:srgbClr val="FFFFFF"/>
                </a:highlight>
                <a:latin typeface="Bree Serif"/>
                <a:ea typeface="Bree Serif"/>
                <a:cs typeface="Bree Serif"/>
                <a:sym typeface="Bree Serif"/>
              </a:rPr>
              <a:t> major brain disease categories</a:t>
            </a:r>
            <a:br>
              <a:rPr lang="es" sz="1600">
                <a:solidFill>
                  <a:schemeClr val="dk1"/>
                </a:solidFill>
                <a:highlight>
                  <a:srgbClr val="FFFFFF"/>
                </a:highlight>
                <a:latin typeface="Bree Serif"/>
                <a:ea typeface="Bree Serif"/>
                <a:cs typeface="Bree Serif"/>
                <a:sym typeface="Bree Serif"/>
              </a:rPr>
            </a:br>
            <a:endParaRPr sz="1600">
              <a:solidFill>
                <a:schemeClr val="dk1"/>
              </a:solidFill>
              <a:highlight>
                <a:srgbClr val="FFFFFF"/>
              </a:highlight>
              <a:latin typeface="Bree Serif"/>
              <a:ea typeface="Bree Serif"/>
              <a:cs typeface="Bree Serif"/>
              <a:sym typeface="Bree Serif"/>
            </a:endParaRPr>
          </a:p>
          <a:p>
            <a:pPr indent="-330200" lvl="0" marL="4572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using PPI network analysis, we found overlaps</a:t>
            </a:r>
            <a:endParaRPr sz="1600">
              <a:solidFill>
                <a:schemeClr val="dk1"/>
              </a:solidFill>
              <a:highlight>
                <a:srgbClr val="FFFFFF"/>
              </a:highlight>
              <a:latin typeface="Bree Serif"/>
              <a:ea typeface="Bree Serif"/>
              <a:cs typeface="Bree Serif"/>
              <a:sym typeface="Bree Serif"/>
            </a:endParaRPr>
          </a:p>
          <a:p>
            <a:pPr indent="0" lvl="0" marL="0" rtl="0" algn="l">
              <a:spcBef>
                <a:spcPts val="0"/>
              </a:spcBef>
              <a:spcAft>
                <a:spcPts val="0"/>
              </a:spcAft>
              <a:buNone/>
            </a:pPr>
            <a:r>
              <a:t/>
            </a:r>
            <a:endParaRPr sz="1600">
              <a:solidFill>
                <a:schemeClr val="dk1"/>
              </a:solidFill>
              <a:highlight>
                <a:srgbClr val="FFFFFF"/>
              </a:highlight>
              <a:latin typeface="Bree Serif"/>
              <a:ea typeface="Bree Serif"/>
              <a:cs typeface="Bree Serif"/>
              <a:sym typeface="Bree Serif"/>
            </a:endParaRPr>
          </a:p>
          <a:p>
            <a:pPr indent="-330200" lvl="0" marL="4572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4 proteins belongs to all groups: </a:t>
            </a:r>
            <a:endParaRPr sz="1600">
              <a:solidFill>
                <a:schemeClr val="dk1"/>
              </a:solidFill>
              <a:highlight>
                <a:srgbClr val="FFFFFF"/>
              </a:highlight>
              <a:latin typeface="Bree Serif"/>
              <a:ea typeface="Bree Serif"/>
              <a:cs typeface="Bree Serif"/>
              <a:sym typeface="Bree Serif"/>
            </a:endParaRPr>
          </a:p>
          <a:p>
            <a:pPr indent="-330200" lvl="1" marL="9144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BDNF </a:t>
            </a:r>
            <a:endParaRPr sz="1600">
              <a:solidFill>
                <a:schemeClr val="dk1"/>
              </a:solidFill>
              <a:highlight>
                <a:srgbClr val="FFFFFF"/>
              </a:highlight>
              <a:latin typeface="Bree Serif"/>
              <a:ea typeface="Bree Serif"/>
              <a:cs typeface="Bree Serif"/>
              <a:sym typeface="Bree Serif"/>
            </a:endParaRPr>
          </a:p>
          <a:p>
            <a:pPr indent="-330200" lvl="1" marL="914400" rtl="0" algn="l">
              <a:spcBef>
                <a:spcPts val="0"/>
              </a:spcBef>
              <a:spcAft>
                <a:spcPts val="0"/>
              </a:spcAft>
              <a:buClr>
                <a:schemeClr val="dk1"/>
              </a:buClr>
              <a:buSzPts val="1600"/>
              <a:buFont typeface="Bree Serif"/>
              <a:buChar char="○"/>
            </a:pPr>
            <a:r>
              <a:rPr lang="es" sz="1600">
                <a:solidFill>
                  <a:schemeClr val="dk1"/>
                </a:solidFill>
                <a:highlight>
                  <a:schemeClr val="lt1"/>
                </a:highlight>
                <a:latin typeface="Bree Serif"/>
                <a:ea typeface="Bree Serif"/>
                <a:cs typeface="Bree Serif"/>
                <a:sym typeface="Bree Serif"/>
              </a:rPr>
              <a:t>ABCB1</a:t>
            </a:r>
            <a:endParaRPr sz="1600">
              <a:solidFill>
                <a:schemeClr val="dk1"/>
              </a:solidFill>
              <a:highlight>
                <a:schemeClr val="lt1"/>
              </a:highlight>
              <a:latin typeface="Bree Serif"/>
              <a:ea typeface="Bree Serif"/>
              <a:cs typeface="Bree Serif"/>
              <a:sym typeface="Bree Serif"/>
            </a:endParaRPr>
          </a:p>
          <a:p>
            <a:pPr indent="-330200" lvl="1" marL="914400" rtl="0" algn="l">
              <a:spcBef>
                <a:spcPts val="0"/>
              </a:spcBef>
              <a:spcAft>
                <a:spcPts val="0"/>
              </a:spcAft>
              <a:buClr>
                <a:schemeClr val="dk1"/>
              </a:buClr>
              <a:buSzPts val="1600"/>
              <a:buFont typeface="Bree Serif"/>
              <a:buChar char="○"/>
            </a:pPr>
            <a:r>
              <a:rPr lang="es" sz="1600">
                <a:solidFill>
                  <a:schemeClr val="dk1"/>
                </a:solidFill>
                <a:highlight>
                  <a:schemeClr val="lt1"/>
                </a:highlight>
                <a:latin typeface="Bree Serif"/>
                <a:ea typeface="Bree Serif"/>
                <a:cs typeface="Bree Serif"/>
                <a:sym typeface="Bree Serif"/>
              </a:rPr>
              <a:t>SOD2</a:t>
            </a:r>
            <a:endParaRPr sz="1600">
              <a:solidFill>
                <a:schemeClr val="dk1"/>
              </a:solidFill>
              <a:highlight>
                <a:srgbClr val="FFFFFF"/>
              </a:highlight>
              <a:latin typeface="Bree Serif"/>
              <a:ea typeface="Bree Serif"/>
              <a:cs typeface="Bree Serif"/>
              <a:sym typeface="Bree Serif"/>
            </a:endParaRPr>
          </a:p>
          <a:p>
            <a:pPr indent="-330200" lvl="1" marL="9144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GSTP</a:t>
            </a:r>
            <a:r>
              <a:rPr lang="es" sz="1600">
                <a:solidFill>
                  <a:schemeClr val="dk1"/>
                </a:solidFill>
                <a:highlight>
                  <a:srgbClr val="FFFFFF"/>
                </a:highlight>
                <a:latin typeface="Bree Serif"/>
                <a:ea typeface="Bree Serif"/>
                <a:cs typeface="Bree Serif"/>
                <a:sym typeface="Bree Serif"/>
              </a:rPr>
              <a:t>1</a:t>
            </a:r>
            <a:br>
              <a:rPr lang="es" sz="1600">
                <a:solidFill>
                  <a:schemeClr val="dk1"/>
                </a:solidFill>
                <a:highlight>
                  <a:srgbClr val="FFFFFF"/>
                </a:highlight>
                <a:latin typeface="Bree Serif"/>
                <a:ea typeface="Bree Serif"/>
                <a:cs typeface="Bree Serif"/>
                <a:sym typeface="Bree Serif"/>
              </a:rPr>
            </a:br>
            <a:endParaRPr sz="1600">
              <a:solidFill>
                <a:schemeClr val="dk1"/>
              </a:solidFill>
              <a:highlight>
                <a:srgbClr val="FFFFFF"/>
              </a:highlight>
              <a:latin typeface="Bree Serif"/>
              <a:ea typeface="Bree Serif"/>
              <a:cs typeface="Bree Serif"/>
              <a:sym typeface="Bree Serif"/>
            </a:endParaRPr>
          </a:p>
          <a:p>
            <a:pPr indent="-330200" lvl="0" marL="457200" rtl="0" algn="l">
              <a:spcBef>
                <a:spcPts val="0"/>
              </a:spcBef>
              <a:spcAft>
                <a:spcPts val="0"/>
              </a:spcAft>
              <a:buClr>
                <a:schemeClr val="dk1"/>
              </a:buClr>
              <a:buSzPts val="1600"/>
              <a:buFont typeface="Bree Serif"/>
              <a:buChar char="●"/>
            </a:pPr>
            <a:r>
              <a:rPr lang="es" sz="1600">
                <a:solidFill>
                  <a:schemeClr val="dk1"/>
                </a:solidFill>
                <a:highlight>
                  <a:srgbClr val="FFFFFF"/>
                </a:highlight>
                <a:latin typeface="Bree Serif"/>
                <a:ea typeface="Bree Serif"/>
                <a:cs typeface="Bree Serif"/>
                <a:sym typeface="Bree Serif"/>
              </a:rPr>
              <a:t>these central nodes -&gt; explain shared pathophysiological mechanisms -&gt; potential targets</a:t>
            </a:r>
            <a:endParaRPr sz="1600">
              <a:solidFill>
                <a:schemeClr val="dk1"/>
              </a:solidFill>
              <a:highlight>
                <a:srgbClr val="FFFFFF"/>
              </a:highlight>
              <a:latin typeface="Bree Serif"/>
              <a:ea typeface="Bree Serif"/>
              <a:cs typeface="Bree Serif"/>
              <a:sym typeface="Bree Serif"/>
            </a:endParaRPr>
          </a:p>
          <a:p>
            <a:pPr indent="0" lvl="0" marL="457200" rtl="0" algn="l">
              <a:spcBef>
                <a:spcPts val="0"/>
              </a:spcBef>
              <a:spcAft>
                <a:spcPts val="0"/>
              </a:spcAft>
              <a:buNone/>
            </a:pPr>
            <a:r>
              <a:t/>
            </a:r>
            <a:endParaRPr sz="1200">
              <a:solidFill>
                <a:schemeClr val="dk1"/>
              </a:solidFill>
              <a:highlight>
                <a:srgbClr val="FFFFFF"/>
              </a:highlight>
              <a:latin typeface="Bree Serif"/>
              <a:ea typeface="Bree Serif"/>
              <a:cs typeface="Bree Serif"/>
              <a:sym typeface="Bree Serif"/>
            </a:endParaRPr>
          </a:p>
        </p:txBody>
      </p:sp>
      <p:pic>
        <p:nvPicPr>
          <p:cNvPr id="179" name="Google Shape;179;p22"/>
          <p:cNvPicPr preferRelativeResize="0"/>
          <p:nvPr/>
        </p:nvPicPr>
        <p:blipFill>
          <a:blip r:embed="rId3">
            <a:alphaModFix/>
          </a:blip>
          <a:stretch>
            <a:fillRect/>
          </a:stretch>
        </p:blipFill>
        <p:spPr>
          <a:xfrm>
            <a:off x="5497900" y="302775"/>
            <a:ext cx="3090747" cy="4080752"/>
          </a:xfrm>
          <a:prstGeom prst="rect">
            <a:avLst/>
          </a:prstGeom>
          <a:noFill/>
          <a:ln>
            <a:noFill/>
          </a:ln>
        </p:spPr>
      </p:pic>
      <p:sp>
        <p:nvSpPr>
          <p:cNvPr id="180" name="Google Shape;180;p22"/>
          <p:cNvSpPr txBox="1"/>
          <p:nvPr/>
        </p:nvSpPr>
        <p:spPr>
          <a:xfrm>
            <a:off x="5161225" y="4459725"/>
            <a:ext cx="3764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latin typeface="Bree Serif"/>
                <a:ea typeface="Bree Serif"/>
                <a:cs typeface="Bree Serif"/>
                <a:sym typeface="Bree Serif"/>
              </a:rPr>
              <a:t>Brain-derived neurotrophic factor</a:t>
            </a:r>
            <a:endParaRPr sz="1800">
              <a:solidFill>
                <a:schemeClr val="dk1"/>
              </a:solidFill>
              <a:latin typeface="Bree Serif"/>
              <a:ea typeface="Bree Serif"/>
              <a:cs typeface="Bree Serif"/>
              <a:sym typeface="Bree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3"/>
          <p:cNvPicPr preferRelativeResize="0"/>
          <p:nvPr/>
        </p:nvPicPr>
        <p:blipFill>
          <a:blip r:embed="rId3">
            <a:alphaModFix/>
          </a:blip>
          <a:stretch>
            <a:fillRect/>
          </a:stretch>
        </p:blipFill>
        <p:spPr>
          <a:xfrm>
            <a:off x="2495575" y="990675"/>
            <a:ext cx="4152850" cy="4152824"/>
          </a:xfrm>
          <a:prstGeom prst="rect">
            <a:avLst/>
          </a:prstGeom>
          <a:noFill/>
          <a:ln>
            <a:noFill/>
          </a:ln>
        </p:spPr>
      </p:pic>
      <p:sp>
        <p:nvSpPr>
          <p:cNvPr id="186" name="Google Shape;186;p23"/>
          <p:cNvSpPr txBox="1"/>
          <p:nvPr>
            <p:ph type="title"/>
          </p:nvPr>
        </p:nvSpPr>
        <p:spPr>
          <a:xfrm>
            <a:off x="2094825" y="615450"/>
            <a:ext cx="533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 sz="3120"/>
              <a:t>Thank you for your attention!</a:t>
            </a:r>
            <a:endParaRPr sz="31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47775" y="185250"/>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900"/>
              </a:spcBef>
              <a:spcAft>
                <a:spcPts val="900"/>
              </a:spcAft>
              <a:buClr>
                <a:schemeClr val="dk1"/>
              </a:buClr>
              <a:buSzPts val="1100"/>
              <a:buFont typeface="Arial"/>
              <a:buNone/>
            </a:pPr>
            <a:r>
              <a:rPr lang="es" sz="1950">
                <a:solidFill>
                  <a:srgbClr val="1F1F1F"/>
                </a:solidFill>
                <a:highlight>
                  <a:srgbClr val="FFFFFF"/>
                </a:highlight>
                <a:latin typeface="Bree Serif"/>
                <a:ea typeface="Bree Serif"/>
                <a:cs typeface="Bree Serif"/>
                <a:sym typeface="Bree Serif"/>
              </a:rPr>
              <a:t>References</a:t>
            </a:r>
            <a:endParaRPr sz="3000">
              <a:latin typeface="Bree Serif"/>
              <a:ea typeface="Bree Serif"/>
              <a:cs typeface="Bree Serif"/>
              <a:sym typeface="Bree Serif"/>
            </a:endParaRPr>
          </a:p>
        </p:txBody>
      </p:sp>
      <p:sp>
        <p:nvSpPr>
          <p:cNvPr id="192" name="Google Shape;192;p24"/>
          <p:cNvSpPr txBox="1"/>
          <p:nvPr>
            <p:ph idx="1" type="body"/>
          </p:nvPr>
        </p:nvSpPr>
        <p:spPr>
          <a:xfrm>
            <a:off x="311700" y="866312"/>
            <a:ext cx="8520600" cy="3702600"/>
          </a:xfrm>
          <a:prstGeom prst="rect">
            <a:avLst/>
          </a:prstGeom>
        </p:spPr>
        <p:txBody>
          <a:bodyPr anchorCtr="0" anchor="t" bIns="91425" lIns="91425" spcFirstLastPara="1" rIns="91425" wrap="square" tIns="91425">
            <a:normAutofit/>
          </a:bodyPr>
          <a:lstStyle/>
          <a:p>
            <a:pPr indent="-304800" lvl="0" marL="457200" rtl="0" algn="l">
              <a:lnSpc>
                <a:spcPct val="115000"/>
              </a:lnSpc>
              <a:spcBef>
                <a:spcPts val="600"/>
              </a:spcBef>
              <a:spcAft>
                <a:spcPts val="0"/>
              </a:spcAft>
              <a:buClr>
                <a:srgbClr val="1F1F1F"/>
              </a:buClr>
              <a:buSzPts val="1200"/>
              <a:buFont typeface="Bree Serif"/>
              <a:buChar char="●"/>
            </a:pPr>
            <a:r>
              <a:rPr i="1" lang="es" sz="1200">
                <a:solidFill>
                  <a:srgbClr val="1F1F1F"/>
                </a:solidFill>
                <a:highlight>
                  <a:srgbClr val="FFFFFF"/>
                </a:highlight>
                <a:latin typeface="Bree Serif"/>
                <a:ea typeface="Bree Serif"/>
                <a:cs typeface="Bree Serif"/>
                <a:sym typeface="Bree Serif"/>
              </a:rPr>
              <a:t>Large-scale analysis of disease pathways in the human interactome. Monica Agrawal, Marinka Zitnik, and Jure Leskovec. Pacific Symposium on Biocomputing. 2018. (</a:t>
            </a:r>
            <a:r>
              <a:rPr i="1" lang="es" sz="1200" u="sng">
                <a:solidFill>
                  <a:srgbClr val="0B57D0"/>
                </a:solidFill>
                <a:highlight>
                  <a:srgbClr val="FFFFFF"/>
                </a:highlight>
                <a:latin typeface="Bree Serif"/>
                <a:ea typeface="Bree Serif"/>
                <a:cs typeface="Bree Serif"/>
                <a:sym typeface="Bree Serif"/>
                <a:hlinkClick r:id="rId3">
                  <a:extLst>
                    <a:ext uri="{A12FA001-AC4F-418D-AE19-62706E023703}">
                      <ahyp:hlinkClr val="tx"/>
                    </a:ext>
                  </a:extLst>
                </a:hlinkClick>
              </a:rPr>
              <a:t>http://psb.stanford.edu/psb-online/proceedings/psb18/agrawal.pdf</a:t>
            </a:r>
            <a:r>
              <a:rPr i="1" lang="es" sz="1200">
                <a:solidFill>
                  <a:srgbClr val="1F1F1F"/>
                </a:solidFill>
                <a:highlight>
                  <a:srgbClr val="FFFFFF"/>
                </a:highlight>
                <a:latin typeface="Bree Serif"/>
                <a:ea typeface="Bree Serif"/>
                <a:cs typeface="Bree Serif"/>
                <a:sym typeface="Bree Serif"/>
              </a:rPr>
              <a:t>)</a:t>
            </a:r>
            <a:endParaRPr i="1" sz="1200">
              <a:solidFill>
                <a:srgbClr val="1F1F1F"/>
              </a:solidFill>
              <a:highlight>
                <a:srgbClr val="FFFFFF"/>
              </a:highlight>
              <a:latin typeface="Bree Serif"/>
              <a:ea typeface="Bree Serif"/>
              <a:cs typeface="Bree Serif"/>
              <a:sym typeface="Bree Serif"/>
            </a:endParaRPr>
          </a:p>
          <a:p>
            <a:pPr indent="-304800" lvl="0" marL="457200" rtl="0" algn="l">
              <a:lnSpc>
                <a:spcPct val="115000"/>
              </a:lnSpc>
              <a:spcBef>
                <a:spcPts val="0"/>
              </a:spcBef>
              <a:spcAft>
                <a:spcPts val="0"/>
              </a:spcAft>
              <a:buClr>
                <a:srgbClr val="1F1F1F"/>
              </a:buClr>
              <a:buSzPts val="1200"/>
              <a:buFont typeface="Bree Serif"/>
              <a:buChar char="●"/>
            </a:pPr>
            <a:r>
              <a:rPr i="1" lang="es" sz="1200">
                <a:solidFill>
                  <a:srgbClr val="1F1F1F"/>
                </a:solidFill>
                <a:highlight>
                  <a:srgbClr val="FFFFFF"/>
                </a:highlight>
                <a:latin typeface="Bree Serif"/>
                <a:ea typeface="Bree Serif"/>
                <a:cs typeface="Bree Serif"/>
                <a:sym typeface="Bree Serif"/>
              </a:rPr>
              <a:t>OpenAI. (2025, August). ChatGPT (August 2025 version) [Large language model]. </a:t>
            </a:r>
            <a:r>
              <a:rPr i="1" lang="es" sz="1200" u="sng">
                <a:solidFill>
                  <a:srgbClr val="0B57D0"/>
                </a:solidFill>
                <a:highlight>
                  <a:srgbClr val="FFFFFF"/>
                </a:highlight>
                <a:latin typeface="Bree Serif"/>
                <a:ea typeface="Bree Serif"/>
                <a:cs typeface="Bree Serif"/>
                <a:sym typeface="Bree Serif"/>
                <a:hlinkClick r:id="rId4">
                  <a:extLst>
                    <a:ext uri="{A12FA001-AC4F-418D-AE19-62706E023703}">
                      <ahyp:hlinkClr val="tx"/>
                    </a:ext>
                  </a:extLst>
                </a:hlinkClick>
              </a:rPr>
              <a:t>https://chat.openai.com</a:t>
            </a:r>
            <a:endParaRPr i="1" sz="1200" u="sng">
              <a:solidFill>
                <a:srgbClr val="0B57D0"/>
              </a:solidFill>
              <a:highlight>
                <a:srgbClr val="FFFFFF"/>
              </a:highlight>
              <a:latin typeface="Bree Serif"/>
              <a:ea typeface="Bree Serif"/>
              <a:cs typeface="Bree Serif"/>
              <a:sym typeface="Bree Serif"/>
            </a:endParaRPr>
          </a:p>
          <a:p>
            <a:pPr indent="-304800" lvl="0" marL="457200" rtl="0" algn="l">
              <a:lnSpc>
                <a:spcPct val="115000"/>
              </a:lnSpc>
              <a:spcBef>
                <a:spcPts val="0"/>
              </a:spcBef>
              <a:spcAft>
                <a:spcPts val="0"/>
              </a:spcAft>
              <a:buClr>
                <a:srgbClr val="1F1F1F"/>
              </a:buClr>
              <a:buSzPts val="1200"/>
              <a:buFont typeface="Bree Serif"/>
              <a:buChar char="●"/>
            </a:pPr>
            <a:r>
              <a:rPr i="1" lang="es" sz="1200">
                <a:solidFill>
                  <a:srgbClr val="1F1F1F"/>
                </a:solidFill>
                <a:highlight>
                  <a:srgbClr val="FFFFFF"/>
                </a:highlight>
                <a:latin typeface="Bree Serif"/>
                <a:ea typeface="Bree Serif"/>
                <a:cs typeface="Bree Serif"/>
                <a:sym typeface="Bree Serif"/>
              </a:rPr>
              <a:t>High throughput protein expression screening in the nervous system – needs and limitations.</a:t>
            </a:r>
            <a:br>
              <a:rPr i="1" lang="es" sz="1200">
                <a:solidFill>
                  <a:srgbClr val="1F1F1F"/>
                </a:solidFill>
                <a:highlight>
                  <a:srgbClr val="FFFFFF"/>
                </a:highlight>
                <a:latin typeface="Bree Serif"/>
                <a:ea typeface="Bree Serif"/>
                <a:cs typeface="Bree Serif"/>
                <a:sym typeface="Bree Serif"/>
              </a:rPr>
            </a:br>
            <a:r>
              <a:rPr i="1" lang="es" sz="1200">
                <a:solidFill>
                  <a:srgbClr val="1F1F1F"/>
                </a:solidFill>
                <a:highlight>
                  <a:srgbClr val="FFFFFF"/>
                </a:highlight>
                <a:latin typeface="Bree Serif"/>
                <a:ea typeface="Bree Serif"/>
                <a:cs typeface="Bree Serif"/>
                <a:sym typeface="Bree Serif"/>
              </a:rPr>
              <a:t>Chris N. G. Anderson and Seth G. N. Grant. The Journal of Physiology</a:t>
            </a:r>
            <a:r>
              <a:rPr lang="es" sz="1200">
                <a:solidFill>
                  <a:srgbClr val="1F1F1F"/>
                </a:solidFill>
                <a:highlight>
                  <a:srgbClr val="FFFFFF"/>
                </a:highlight>
                <a:latin typeface="Bree Serif"/>
                <a:ea typeface="Bree Serif"/>
                <a:cs typeface="Bree Serif"/>
                <a:sym typeface="Bree Serif"/>
              </a:rPr>
              <a:t>. 2006.</a:t>
            </a:r>
            <a:br>
              <a:rPr lang="es" sz="1200">
                <a:solidFill>
                  <a:srgbClr val="1F1F1F"/>
                </a:solidFill>
                <a:highlight>
                  <a:srgbClr val="FFFFFF"/>
                </a:highlight>
                <a:latin typeface="Bree Serif"/>
                <a:ea typeface="Bree Serif"/>
                <a:cs typeface="Bree Serif"/>
                <a:sym typeface="Bree Serif"/>
              </a:rPr>
            </a:br>
            <a:r>
              <a:rPr lang="es" sz="1200">
                <a:solidFill>
                  <a:srgbClr val="1F1F1F"/>
                </a:solidFill>
                <a:highlight>
                  <a:srgbClr val="FFFFFF"/>
                </a:highlight>
                <a:latin typeface="Bree Serif"/>
                <a:ea typeface="Bree Serif"/>
                <a:cs typeface="Bree Serif"/>
                <a:sym typeface="Bree Serif"/>
              </a:rPr>
              <a:t>(</a:t>
            </a:r>
            <a:r>
              <a:rPr lang="es" sz="1200" u="sng">
                <a:solidFill>
                  <a:srgbClr val="0B57D0"/>
                </a:solidFill>
                <a:highlight>
                  <a:srgbClr val="FFFFFF"/>
                </a:highlight>
                <a:latin typeface="Bree Serif"/>
                <a:ea typeface="Bree Serif"/>
                <a:cs typeface="Bree Serif"/>
                <a:sym typeface="Bree Serif"/>
                <a:hlinkClick r:id="rId5">
                  <a:extLst>
                    <a:ext uri="{A12FA001-AC4F-418D-AE19-62706E023703}">
                      <ahyp:hlinkClr val="tx"/>
                    </a:ext>
                  </a:extLst>
                </a:hlinkClick>
              </a:rPr>
              <a:t>https://doi.org/10.1113/jphysiol.2006.113795</a:t>
            </a:r>
            <a:r>
              <a:rPr lang="es" sz="1200">
                <a:solidFill>
                  <a:srgbClr val="1F1F1F"/>
                </a:solidFill>
                <a:highlight>
                  <a:srgbClr val="FFFFFF"/>
                </a:highlight>
                <a:latin typeface="Bree Serif"/>
                <a:ea typeface="Bree Serif"/>
                <a:cs typeface="Bree Serif"/>
                <a:sym typeface="Bree Serif"/>
              </a:rPr>
              <a:t>)</a:t>
            </a:r>
            <a:endParaRPr sz="1200">
              <a:solidFill>
                <a:srgbClr val="1F1F1F"/>
              </a:solidFill>
              <a:highlight>
                <a:srgbClr val="FFFFFF"/>
              </a:highlight>
              <a:latin typeface="Bree Serif"/>
              <a:ea typeface="Bree Serif"/>
              <a:cs typeface="Bree Serif"/>
              <a:sym typeface="Bree Serif"/>
            </a:endParaRPr>
          </a:p>
          <a:p>
            <a:pPr indent="-304800" lvl="0" marL="457200" rtl="0" algn="l">
              <a:lnSpc>
                <a:spcPct val="115000"/>
              </a:lnSpc>
              <a:spcBef>
                <a:spcPts val="0"/>
              </a:spcBef>
              <a:spcAft>
                <a:spcPts val="0"/>
              </a:spcAft>
              <a:buClr>
                <a:srgbClr val="1F1F1F"/>
              </a:buClr>
              <a:buSzPts val="1200"/>
              <a:buFont typeface="Bree Serif"/>
              <a:buChar char="●"/>
            </a:pPr>
            <a:r>
              <a:rPr lang="es" sz="1200">
                <a:solidFill>
                  <a:srgbClr val="1F1F1F"/>
                </a:solidFill>
                <a:highlight>
                  <a:srgbClr val="FFFFFF"/>
                </a:highlight>
                <a:latin typeface="Bree Serif"/>
                <a:ea typeface="Bree Serif"/>
                <a:cs typeface="Bree Serif"/>
                <a:sym typeface="Bree Serif"/>
              </a:rPr>
              <a:t>Further Research of clustering based on tissue: </a:t>
            </a:r>
            <a:r>
              <a:rPr lang="es" sz="1200">
                <a:solidFill>
                  <a:srgbClr val="0B57D0"/>
                </a:solidFill>
                <a:highlight>
                  <a:srgbClr val="FFFFFF"/>
                </a:highlight>
                <a:latin typeface="Bree Serif"/>
                <a:ea typeface="Bree Serif"/>
                <a:cs typeface="Bree Serif"/>
                <a:sym typeface="Bree Serif"/>
              </a:rPr>
              <a:t>further_analysis_tissues.ipynb</a:t>
            </a:r>
            <a:endParaRPr sz="1200">
              <a:solidFill>
                <a:srgbClr val="0B57D0"/>
              </a:solidFill>
              <a:highlight>
                <a:srgbClr val="FFFFFF"/>
              </a:highlight>
              <a:latin typeface="Bree Serif"/>
              <a:ea typeface="Bree Serif"/>
              <a:cs typeface="Bree Serif"/>
              <a:sym typeface="Bree Serif"/>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txBox="1"/>
          <p:nvPr>
            <p:ph type="title"/>
          </p:nvPr>
        </p:nvSpPr>
        <p:spPr>
          <a:xfrm>
            <a:off x="347775" y="185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Brain Diseases Grouping</a:t>
            </a:r>
            <a:endParaRPr>
              <a:latin typeface="Bree Serif"/>
              <a:ea typeface="Bree Serif"/>
              <a:cs typeface="Bree Serif"/>
              <a:sym typeface="Bree Serif"/>
            </a:endParaRPr>
          </a:p>
        </p:txBody>
      </p:sp>
      <p:sp>
        <p:nvSpPr>
          <p:cNvPr id="198" name="Google Shape;198;p25"/>
          <p:cNvSpPr txBox="1"/>
          <p:nvPr>
            <p:ph idx="1" type="body"/>
          </p:nvPr>
        </p:nvSpPr>
        <p:spPr>
          <a:xfrm>
            <a:off x="347775" y="866398"/>
            <a:ext cx="8832300" cy="4277100"/>
          </a:xfrm>
          <a:prstGeom prst="rect">
            <a:avLst/>
          </a:prstGeom>
        </p:spPr>
        <p:txBody>
          <a:bodyPr anchorCtr="0" anchor="t" bIns="91425" lIns="91425" spcFirstLastPara="1" rIns="91425" wrap="square" tIns="91425">
            <a:normAutofit fontScale="62500" lnSpcReduction="20000"/>
          </a:bodyPr>
          <a:lstStyle/>
          <a:p>
            <a:pPr indent="0" lvl="0" marL="0" rtl="0" algn="l">
              <a:lnSpc>
                <a:spcPct val="80000"/>
              </a:lnSpc>
              <a:spcBef>
                <a:spcPts val="1200"/>
              </a:spcBef>
              <a:spcAft>
                <a:spcPts val="0"/>
              </a:spcAft>
              <a:buClr>
                <a:srgbClr val="000000"/>
              </a:buClr>
              <a:buSzPct val="36666"/>
              <a:buFont typeface="Arial"/>
              <a:buNone/>
            </a:pPr>
            <a:r>
              <a:rPr b="1" lang="es" sz="2550">
                <a:solidFill>
                  <a:schemeClr val="dk1"/>
                </a:solidFill>
                <a:latin typeface="Bree Serif"/>
                <a:ea typeface="Bree Serif"/>
                <a:cs typeface="Bree Serif"/>
                <a:sym typeface="Bree Serif"/>
              </a:rPr>
              <a:t>SUBSTANCE RELATED AND ADDICTION</a:t>
            </a:r>
            <a:br>
              <a:rPr lang="es" sz="2550">
                <a:solidFill>
                  <a:schemeClr val="dk1"/>
                </a:solidFill>
                <a:latin typeface="Bree Serif"/>
                <a:ea typeface="Bree Serif"/>
                <a:cs typeface="Bree Serif"/>
                <a:sym typeface="Bree Serif"/>
              </a:rPr>
            </a:br>
            <a:r>
              <a:rPr lang="es" sz="2550">
                <a:solidFill>
                  <a:schemeClr val="dk1"/>
                </a:solidFill>
                <a:latin typeface="Bree Serif"/>
                <a:ea typeface="Bree Serif"/>
                <a:cs typeface="Bree Serif"/>
                <a:sym typeface="Bree Serif"/>
              </a:rPr>
              <a:t>marijuana abuse, tobacco use disorder, tobacco addiction, susceptibility to (finding), amphetamine-related disorders, cocaine-related disorders, substance withdrawal syndrome, psychosis, substance-induced, substance-related disorders</a:t>
            </a:r>
            <a:endParaRPr sz="2550">
              <a:solidFill>
                <a:schemeClr val="dk1"/>
              </a:solidFill>
              <a:latin typeface="Bree Serif"/>
              <a:ea typeface="Bree Serif"/>
              <a:cs typeface="Bree Serif"/>
              <a:sym typeface="Bree Serif"/>
            </a:endParaRPr>
          </a:p>
          <a:p>
            <a:pPr indent="0" lvl="0" marL="0" rtl="0" algn="l">
              <a:lnSpc>
                <a:spcPct val="80000"/>
              </a:lnSpc>
              <a:spcBef>
                <a:spcPts val="1200"/>
              </a:spcBef>
              <a:spcAft>
                <a:spcPts val="0"/>
              </a:spcAft>
              <a:buClr>
                <a:srgbClr val="000000"/>
              </a:buClr>
              <a:buSzPct val="36666"/>
              <a:buFont typeface="Arial"/>
              <a:buNone/>
            </a:pPr>
            <a:r>
              <a:rPr b="1" lang="es" sz="2550">
                <a:solidFill>
                  <a:schemeClr val="dk1"/>
                </a:solidFill>
                <a:latin typeface="Bree Serif"/>
                <a:ea typeface="Bree Serif"/>
                <a:cs typeface="Bree Serif"/>
                <a:sym typeface="Bree Serif"/>
              </a:rPr>
              <a:t>NEURODEGENERATIVE, NEUROINFLAMMATORY DISORDERS</a:t>
            </a:r>
            <a:br>
              <a:rPr lang="es" sz="2550">
                <a:solidFill>
                  <a:schemeClr val="dk1"/>
                </a:solidFill>
                <a:latin typeface="Bree Serif"/>
                <a:ea typeface="Bree Serif"/>
                <a:cs typeface="Bree Serif"/>
                <a:sym typeface="Bree Serif"/>
              </a:rPr>
            </a:br>
            <a:r>
              <a:rPr lang="es" sz="2550">
                <a:solidFill>
                  <a:schemeClr val="dk1"/>
                </a:solidFill>
                <a:latin typeface="Bree Serif"/>
                <a:ea typeface="Bree Serif"/>
                <a:cs typeface="Bree Serif"/>
                <a:sym typeface="Bree Serif"/>
              </a:rPr>
              <a:t>neurodegenerative disorders, neurogenic inflammation, amyotrophic lateral sclerosis, amyotrophic lateral sclerosis 1, Parkinson disease, Parkinson disease, late-onset, Parkinsonian disorders</a:t>
            </a:r>
            <a:endParaRPr sz="2550">
              <a:solidFill>
                <a:schemeClr val="dk1"/>
              </a:solidFill>
              <a:latin typeface="Bree Serif"/>
              <a:ea typeface="Bree Serif"/>
              <a:cs typeface="Bree Serif"/>
              <a:sym typeface="Bree Serif"/>
            </a:endParaRPr>
          </a:p>
          <a:p>
            <a:pPr indent="0" lvl="0" marL="0" rtl="0" algn="l">
              <a:lnSpc>
                <a:spcPct val="80000"/>
              </a:lnSpc>
              <a:spcBef>
                <a:spcPts val="1200"/>
              </a:spcBef>
              <a:spcAft>
                <a:spcPts val="0"/>
              </a:spcAft>
              <a:buClr>
                <a:srgbClr val="000000"/>
              </a:buClr>
              <a:buSzPct val="36666"/>
              <a:buFont typeface="Arial"/>
              <a:buNone/>
            </a:pPr>
            <a:r>
              <a:rPr b="1" lang="es" sz="2550">
                <a:solidFill>
                  <a:schemeClr val="dk1"/>
                </a:solidFill>
                <a:latin typeface="Bree Serif"/>
                <a:ea typeface="Bree Serif"/>
                <a:cs typeface="Bree Serif"/>
                <a:sym typeface="Bree Serif"/>
              </a:rPr>
              <a:t>NEUROPSYCHIATRIC AND BEHAVIORAL DISORDERS</a:t>
            </a:r>
            <a:br>
              <a:rPr lang="es" sz="2550">
                <a:solidFill>
                  <a:schemeClr val="dk1"/>
                </a:solidFill>
                <a:latin typeface="Bree Serif"/>
                <a:ea typeface="Bree Serif"/>
                <a:cs typeface="Bree Serif"/>
                <a:sym typeface="Bree Serif"/>
              </a:rPr>
            </a:br>
            <a:r>
              <a:rPr lang="es" sz="2550">
                <a:solidFill>
                  <a:schemeClr val="dk1"/>
                </a:solidFill>
                <a:latin typeface="Bree Serif"/>
                <a:ea typeface="Bree Serif"/>
                <a:cs typeface="Bree Serif"/>
                <a:sym typeface="Bree Serif"/>
              </a:rPr>
              <a:t>narcolepsy, bipolar disorder, schizophrenia, childhood, autistic disorder, attention deficit hyperactivity disorder, anxiety disorders, major depressive disorder, depressive disorder, panic disorder, mental disorders, cognition disorders, learning disorders, restless legs syndrome, memory disorders, catalepsy</a:t>
            </a:r>
            <a:endParaRPr sz="2550">
              <a:solidFill>
                <a:schemeClr val="dk1"/>
              </a:solidFill>
              <a:latin typeface="Bree Serif"/>
              <a:ea typeface="Bree Serif"/>
              <a:cs typeface="Bree Serif"/>
              <a:sym typeface="Bree Serif"/>
            </a:endParaRPr>
          </a:p>
          <a:p>
            <a:pPr indent="0" lvl="0" marL="0" rtl="0" algn="l">
              <a:lnSpc>
                <a:spcPct val="80000"/>
              </a:lnSpc>
              <a:spcBef>
                <a:spcPts val="1200"/>
              </a:spcBef>
              <a:spcAft>
                <a:spcPts val="0"/>
              </a:spcAft>
              <a:buClr>
                <a:srgbClr val="000000"/>
              </a:buClr>
              <a:buSzPct val="36666"/>
              <a:buFont typeface="Arial"/>
              <a:buNone/>
            </a:pPr>
            <a:r>
              <a:rPr b="1" lang="es" sz="2550">
                <a:solidFill>
                  <a:schemeClr val="dk1"/>
                </a:solidFill>
                <a:latin typeface="Bree Serif"/>
                <a:ea typeface="Bree Serif"/>
                <a:cs typeface="Bree Serif"/>
                <a:sym typeface="Bree Serif"/>
              </a:rPr>
              <a:t>BRAIN TUMORS</a:t>
            </a:r>
            <a:br>
              <a:rPr lang="es" sz="2550">
                <a:solidFill>
                  <a:schemeClr val="dk1"/>
                </a:solidFill>
                <a:latin typeface="Bree Serif"/>
                <a:ea typeface="Bree Serif"/>
                <a:cs typeface="Bree Serif"/>
                <a:sym typeface="Bree Serif"/>
              </a:rPr>
            </a:br>
            <a:r>
              <a:rPr lang="es" sz="2550">
                <a:solidFill>
                  <a:schemeClr val="dk1"/>
                </a:solidFill>
                <a:latin typeface="Bree Serif"/>
                <a:ea typeface="Bree Serif"/>
                <a:cs typeface="Bree Serif"/>
                <a:sym typeface="Bree Serif"/>
              </a:rPr>
              <a:t>brain neoplasms, neuroblastoma, glioblastoma, giant cell glioblastoma, glioma, gliosis, gliosarcoma, medulloblastoma, astrocytoma, neuroendocrine tumors</a:t>
            </a:r>
            <a:endParaRPr sz="2550">
              <a:solidFill>
                <a:schemeClr val="dk1"/>
              </a:solidFill>
              <a:latin typeface="Bree Serif"/>
              <a:ea typeface="Bree Serif"/>
              <a:cs typeface="Bree Serif"/>
              <a:sym typeface="Bree Serif"/>
            </a:endParaRPr>
          </a:p>
          <a:p>
            <a:pPr indent="0" lvl="0" marL="0" rtl="0" algn="l">
              <a:lnSpc>
                <a:spcPct val="80000"/>
              </a:lnSpc>
              <a:spcBef>
                <a:spcPts val="1200"/>
              </a:spcBef>
              <a:spcAft>
                <a:spcPts val="0"/>
              </a:spcAft>
              <a:buClr>
                <a:schemeClr val="dk1"/>
              </a:buClr>
              <a:buSzPct val="98421"/>
              <a:buFont typeface="Arial"/>
              <a:buNone/>
            </a:pPr>
            <a:r>
              <a:t/>
            </a:r>
            <a:endParaRPr sz="950">
              <a:solidFill>
                <a:srgbClr val="FF0000"/>
              </a:solidFill>
              <a:latin typeface="Bree Serif"/>
              <a:ea typeface="Bree Serif"/>
              <a:cs typeface="Bree Serif"/>
              <a:sym typeface="Bree Serif"/>
            </a:endParaRPr>
          </a:p>
          <a:p>
            <a:pPr indent="0" lvl="0" marL="0" rtl="0" algn="l">
              <a:spcBef>
                <a:spcPts val="0"/>
              </a:spcBef>
              <a:spcAft>
                <a:spcPts val="0"/>
              </a:spcAft>
              <a:buNone/>
            </a:pPr>
            <a:r>
              <a:t/>
            </a:r>
            <a:endParaRPr sz="1900">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59300" y="185250"/>
            <a:ext cx="822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Human protein-protein interaction network</a:t>
            </a:r>
            <a:endParaRPr>
              <a:latin typeface="Bree Serif"/>
              <a:ea typeface="Bree Serif"/>
              <a:cs typeface="Bree Serif"/>
              <a:sym typeface="Bree Serif"/>
            </a:endParaRPr>
          </a:p>
        </p:txBody>
      </p:sp>
      <p:pic>
        <p:nvPicPr>
          <p:cNvPr id="61" name="Google Shape;61;p14"/>
          <p:cNvPicPr preferRelativeResize="0"/>
          <p:nvPr/>
        </p:nvPicPr>
        <p:blipFill>
          <a:blip r:embed="rId3">
            <a:alphaModFix/>
          </a:blip>
          <a:stretch>
            <a:fillRect/>
          </a:stretch>
        </p:blipFill>
        <p:spPr>
          <a:xfrm>
            <a:off x="3579337" y="2397950"/>
            <a:ext cx="1431513" cy="1106613"/>
          </a:xfrm>
          <a:prstGeom prst="rect">
            <a:avLst/>
          </a:prstGeom>
          <a:noFill/>
          <a:ln>
            <a:noFill/>
          </a:ln>
        </p:spPr>
      </p:pic>
      <p:graphicFrame>
        <p:nvGraphicFramePr>
          <p:cNvPr id="62" name="Google Shape;62;p14"/>
          <p:cNvGraphicFramePr/>
          <p:nvPr/>
        </p:nvGraphicFramePr>
        <p:xfrm>
          <a:off x="295038" y="1294025"/>
          <a:ext cx="3000000" cy="3000000"/>
        </p:xfrm>
        <a:graphic>
          <a:graphicData uri="http://schemas.openxmlformats.org/drawingml/2006/table">
            <a:tbl>
              <a:tblPr>
                <a:solidFill>
                  <a:srgbClr val="FFFFFF"/>
                </a:solidFill>
                <a:tableStyleId>{F743D653-9C37-4F59-B23F-955E2337AB1D}</a:tableStyleId>
              </a:tblPr>
              <a:tblGrid>
                <a:gridCol w="800800"/>
                <a:gridCol w="939350"/>
                <a:gridCol w="816150"/>
              </a:tblGrid>
              <a:tr h="316700">
                <a:tc>
                  <a:txBody>
                    <a:bodyPr/>
                    <a:lstStyle/>
                    <a:p>
                      <a:pPr indent="0" lvl="0" marL="0" rtl="0" algn="ctr">
                        <a:spcBef>
                          <a:spcPts val="0"/>
                        </a:spcBef>
                        <a:spcAft>
                          <a:spcPts val="0"/>
                        </a:spcAft>
                        <a:buNone/>
                      </a:pPr>
                      <a:r>
                        <a:t/>
                      </a:r>
                      <a:endParaRPr sz="1100">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node1</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node2</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125">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0</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1394</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2778</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125">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1</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6331</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17999</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125">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2</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122704</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54460</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125">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3</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2597</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2911</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7125">
                <a:tc>
                  <a:txBody>
                    <a:bodyPr/>
                    <a:lstStyle/>
                    <a:p>
                      <a:pPr indent="0" lvl="0" marL="0" rtl="0" algn="ctr">
                        <a:lnSpc>
                          <a:spcPct val="115000"/>
                        </a:lnSpc>
                        <a:spcBef>
                          <a:spcPts val="0"/>
                        </a:spcBef>
                        <a:spcAft>
                          <a:spcPts val="0"/>
                        </a:spcAft>
                        <a:buNone/>
                      </a:pPr>
                      <a:r>
                        <a:rPr b="1" lang="es" sz="1100">
                          <a:solidFill>
                            <a:srgbClr val="1F1F1F"/>
                          </a:solidFill>
                          <a:highlight>
                            <a:srgbClr val="FFFFFF"/>
                          </a:highlight>
                          <a:latin typeface="Bree Serif"/>
                          <a:ea typeface="Bree Serif"/>
                          <a:cs typeface="Bree Serif"/>
                          <a:sym typeface="Bree Serif"/>
                        </a:rPr>
                        <a:t>4</a:t>
                      </a:r>
                      <a:endParaRPr b="1"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4790</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 sz="1100">
                          <a:solidFill>
                            <a:srgbClr val="1F1F1F"/>
                          </a:solidFill>
                          <a:highlight>
                            <a:srgbClr val="FFFFFF"/>
                          </a:highlight>
                          <a:latin typeface="Bree Serif"/>
                          <a:ea typeface="Bree Serif"/>
                          <a:cs typeface="Bree Serif"/>
                          <a:sym typeface="Bree Serif"/>
                        </a:rPr>
                        <a:t>79155</a:t>
                      </a:r>
                      <a:endParaRPr sz="1100">
                        <a:solidFill>
                          <a:srgbClr val="1F1F1F"/>
                        </a:solidFill>
                        <a:highlight>
                          <a:srgbClr val="FFFFFF"/>
                        </a:highlight>
                        <a:latin typeface="Bree Serif"/>
                        <a:ea typeface="Bree Serif"/>
                        <a:cs typeface="Bree Serif"/>
                        <a:sym typeface="Bree Serif"/>
                      </a:endParaRPr>
                    </a:p>
                  </a:txBody>
                  <a:tcPr marT="66675" marB="66675" marR="66675" marL="666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63" name="Google Shape;63;p14"/>
          <p:cNvPicPr preferRelativeResize="0"/>
          <p:nvPr/>
        </p:nvPicPr>
        <p:blipFill rotWithShape="1">
          <a:blip r:embed="rId4">
            <a:alphaModFix/>
          </a:blip>
          <a:srcRect b="63462" l="0" r="0" t="10679"/>
          <a:stretch/>
        </p:blipFill>
        <p:spPr>
          <a:xfrm>
            <a:off x="218838" y="4019213"/>
            <a:ext cx="2688274" cy="692701"/>
          </a:xfrm>
          <a:prstGeom prst="rect">
            <a:avLst/>
          </a:prstGeom>
          <a:noFill/>
          <a:ln>
            <a:noFill/>
          </a:ln>
        </p:spPr>
      </p:pic>
      <p:sp>
        <p:nvSpPr>
          <p:cNvPr id="64" name="Google Shape;64;p14"/>
          <p:cNvSpPr/>
          <p:nvPr/>
        </p:nvSpPr>
        <p:spPr>
          <a:xfrm>
            <a:off x="295038" y="4028963"/>
            <a:ext cx="2556300" cy="673200"/>
          </a:xfrm>
          <a:prstGeom prst="roundRect">
            <a:avLst>
              <a:gd fmla="val 13"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5" name="Google Shape;65;p14"/>
          <p:cNvCxnSpPr/>
          <p:nvPr/>
        </p:nvCxnSpPr>
        <p:spPr>
          <a:xfrm>
            <a:off x="2996838" y="2265575"/>
            <a:ext cx="2672700" cy="0"/>
          </a:xfrm>
          <a:prstGeom prst="straightConnector1">
            <a:avLst/>
          </a:prstGeom>
          <a:noFill/>
          <a:ln cap="flat" cmpd="sng" w="76200">
            <a:solidFill>
              <a:srgbClr val="297FE2"/>
            </a:solidFill>
            <a:prstDash val="solid"/>
            <a:round/>
            <a:headEnd len="med" w="med" type="none"/>
            <a:tailEnd len="med" w="med" type="triangle"/>
          </a:ln>
        </p:spPr>
      </p:cxnSp>
      <p:sp>
        <p:nvSpPr>
          <p:cNvPr id="66" name="Google Shape;66;p14"/>
          <p:cNvSpPr/>
          <p:nvPr/>
        </p:nvSpPr>
        <p:spPr>
          <a:xfrm>
            <a:off x="5738850" y="1026575"/>
            <a:ext cx="3186300" cy="2478000"/>
          </a:xfrm>
          <a:prstGeom prst="roundRect">
            <a:avLst>
              <a:gd fmla="val 16667" name="adj"/>
            </a:avLst>
          </a:prstGeom>
          <a:solidFill>
            <a:srgbClr val="DAE0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latin typeface="Bree Serif"/>
                <a:ea typeface="Bree Serif"/>
                <a:cs typeface="Bree Serif"/>
                <a:sym typeface="Bree Serif"/>
              </a:rPr>
              <a:t>1394: symbol: CRHR1</a:t>
            </a:r>
            <a:endParaRPr>
              <a:solidFill>
                <a:schemeClr val="dk1"/>
              </a:solidFill>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name: corticotropin releasing hormone receptor 1</a:t>
            </a:r>
            <a:endParaRPr>
              <a:solidFill>
                <a:schemeClr val="dk1"/>
              </a:solidFill>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t/>
            </a:r>
            <a:endParaRPr>
              <a:solidFill>
                <a:schemeClr val="dk1"/>
              </a:solidFill>
              <a:latin typeface="Bree Serif"/>
              <a:ea typeface="Bree Serif"/>
              <a:cs typeface="Bree Serif"/>
              <a:sym typeface="Bree Serif"/>
            </a:endParaRPr>
          </a:p>
          <a:p>
            <a:pPr indent="0" lvl="0" marL="0" rtl="0" algn="l">
              <a:spcBef>
                <a:spcPts val="0"/>
              </a:spcBef>
              <a:spcAft>
                <a:spcPts val="0"/>
              </a:spcAft>
              <a:buNone/>
            </a:pPr>
            <a:r>
              <a:rPr lang="es">
                <a:solidFill>
                  <a:schemeClr val="dk1"/>
                </a:solidFill>
                <a:latin typeface="Bree Serif"/>
                <a:ea typeface="Bree Serif"/>
                <a:cs typeface="Bree Serif"/>
                <a:sym typeface="Bree Serif"/>
              </a:rPr>
              <a:t>2778: symbol: GNAS</a:t>
            </a:r>
            <a:endParaRPr>
              <a:solidFill>
                <a:schemeClr val="dk1"/>
              </a:solidFill>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name: GNAS complex locus</a:t>
            </a:r>
            <a:endParaRPr>
              <a:solidFill>
                <a:schemeClr val="dk1"/>
              </a:solidFill>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t/>
            </a:r>
            <a:endParaRPr>
              <a:solidFill>
                <a:schemeClr val="dk1"/>
              </a:solidFill>
              <a:latin typeface="Bree Serif"/>
              <a:ea typeface="Bree Serif"/>
              <a:cs typeface="Bree Serif"/>
              <a:sym typeface="Bree Serif"/>
            </a:endParaRPr>
          </a:p>
          <a:p>
            <a:pPr indent="0" lvl="0" marL="0" rtl="0" algn="l">
              <a:spcBef>
                <a:spcPts val="0"/>
              </a:spcBef>
              <a:spcAft>
                <a:spcPts val="0"/>
              </a:spcAft>
              <a:buNone/>
            </a:pPr>
            <a:r>
              <a:rPr lang="es">
                <a:solidFill>
                  <a:schemeClr val="dk1"/>
                </a:solidFill>
                <a:latin typeface="Bree Serif"/>
                <a:ea typeface="Bree Serif"/>
                <a:cs typeface="Bree Serif"/>
                <a:sym typeface="Bree Serif"/>
              </a:rPr>
              <a:t>6331: symbol': SCN5A</a:t>
            </a:r>
            <a:endParaRPr>
              <a:solidFill>
                <a:schemeClr val="dk1"/>
              </a:solidFill>
              <a:latin typeface="Bree Serif"/>
              <a:ea typeface="Bree Serif"/>
              <a:cs typeface="Bree Serif"/>
              <a:sym typeface="Bree Serif"/>
            </a:endParaRPr>
          </a:p>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name: sodium voltage-gated channel alpha subunit 5</a:t>
            </a:r>
            <a:endParaRPr/>
          </a:p>
        </p:txBody>
      </p:sp>
      <p:sp>
        <p:nvSpPr>
          <p:cNvPr id="67" name="Google Shape;67;p14"/>
          <p:cNvSpPr/>
          <p:nvPr/>
        </p:nvSpPr>
        <p:spPr>
          <a:xfrm>
            <a:off x="734975" y="3415625"/>
            <a:ext cx="1656000" cy="425100"/>
          </a:xfrm>
          <a:prstGeom prst="roundRect">
            <a:avLst>
              <a:gd fmla="val 16667" name="adj"/>
            </a:avLst>
          </a:prstGeom>
          <a:solidFill>
            <a:srgbClr val="DAE0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Bree Serif"/>
                <a:ea typeface="Bree Serif"/>
                <a:cs typeface="Bree Serif"/>
                <a:sym typeface="Bree Serif"/>
              </a:rPr>
              <a:t>Entrez ID</a:t>
            </a:r>
            <a:endParaRPr/>
          </a:p>
        </p:txBody>
      </p:sp>
      <p:sp>
        <p:nvSpPr>
          <p:cNvPr id="68" name="Google Shape;68;p14"/>
          <p:cNvSpPr/>
          <p:nvPr/>
        </p:nvSpPr>
        <p:spPr>
          <a:xfrm>
            <a:off x="5738850" y="4019225"/>
            <a:ext cx="3186300" cy="692700"/>
          </a:xfrm>
          <a:prstGeom prst="roundRect">
            <a:avLst>
              <a:gd fmla="val 16667" name="adj"/>
            </a:avLst>
          </a:prstGeom>
          <a:solidFill>
            <a:srgbClr val="FCD6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Bree Serif"/>
                <a:ea typeface="Bree Serif"/>
                <a:cs typeface="Bree Serif"/>
                <a:sym typeface="Bree Serif"/>
              </a:rPr>
              <a:t>Protein-</a:t>
            </a:r>
            <a:r>
              <a:rPr lang="es">
                <a:solidFill>
                  <a:schemeClr val="dk1"/>
                </a:solidFill>
                <a:latin typeface="Bree Serif"/>
                <a:ea typeface="Bree Serif"/>
                <a:cs typeface="Bree Serif"/>
                <a:sym typeface="Bree Serif"/>
              </a:rPr>
              <a:t>Disease</a:t>
            </a:r>
            <a:r>
              <a:rPr lang="es">
                <a:solidFill>
                  <a:schemeClr val="dk1"/>
                </a:solidFill>
                <a:latin typeface="Bree Serif"/>
                <a:ea typeface="Bree Serif"/>
                <a:cs typeface="Bree Serif"/>
                <a:sym typeface="Bree Serif"/>
              </a:rPr>
              <a:t> Associations</a:t>
            </a:r>
            <a:endParaRPr>
              <a:latin typeface="Bree Serif"/>
              <a:ea typeface="Bree Serif"/>
              <a:cs typeface="Bree Serif"/>
              <a:sym typeface="Bree Serif"/>
            </a:endParaRPr>
          </a:p>
        </p:txBody>
      </p:sp>
      <p:cxnSp>
        <p:nvCxnSpPr>
          <p:cNvPr id="69" name="Google Shape;69;p14"/>
          <p:cNvCxnSpPr>
            <a:stCxn id="66" idx="2"/>
            <a:endCxn id="68" idx="0"/>
          </p:cNvCxnSpPr>
          <p:nvPr/>
        </p:nvCxnSpPr>
        <p:spPr>
          <a:xfrm>
            <a:off x="7332000" y="3504575"/>
            <a:ext cx="0" cy="514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152400" y="152400"/>
            <a:ext cx="822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sz="2500">
                <a:latin typeface="Bree Serif"/>
                <a:ea typeface="Bree Serif"/>
                <a:cs typeface="Bree Serif"/>
                <a:sym typeface="Bree Serif"/>
              </a:rPr>
              <a:t>Real World Network</a:t>
            </a:r>
            <a:endParaRPr sz="2500">
              <a:solidFill>
                <a:schemeClr val="dk2"/>
              </a:solidFill>
              <a:latin typeface="Bree Serif"/>
              <a:ea typeface="Bree Serif"/>
              <a:cs typeface="Bree Serif"/>
              <a:sym typeface="Bree Serif"/>
            </a:endParaRPr>
          </a:p>
          <a:p>
            <a:pPr indent="0" lvl="0" marL="0" rtl="0" algn="l">
              <a:spcBef>
                <a:spcPts val="0"/>
              </a:spcBef>
              <a:spcAft>
                <a:spcPts val="0"/>
              </a:spcAft>
              <a:buNone/>
            </a:pPr>
            <a:r>
              <a:t/>
            </a:r>
            <a:endParaRPr sz="2500">
              <a:solidFill>
                <a:schemeClr val="dk2"/>
              </a:solidFill>
              <a:latin typeface="Bree Serif"/>
              <a:ea typeface="Bree Serif"/>
              <a:cs typeface="Bree Serif"/>
              <a:sym typeface="Bree Serif"/>
            </a:endParaRPr>
          </a:p>
          <a:p>
            <a:pPr indent="0" lvl="0" marL="0" rtl="0" algn="l">
              <a:spcBef>
                <a:spcPts val="0"/>
              </a:spcBef>
              <a:spcAft>
                <a:spcPts val="0"/>
              </a:spcAft>
              <a:buNone/>
            </a:pPr>
            <a:r>
              <a:rPr lang="es" sz="2500">
                <a:solidFill>
                  <a:schemeClr val="dk2"/>
                </a:solidFill>
                <a:latin typeface="Bree Serif"/>
                <a:ea typeface="Bree Serif"/>
                <a:cs typeface="Bree Serif"/>
                <a:sym typeface="Bree Serif"/>
              </a:rPr>
              <a:t> </a:t>
            </a:r>
            <a:endParaRPr sz="2500">
              <a:latin typeface="Bree Serif"/>
              <a:ea typeface="Bree Serif"/>
              <a:cs typeface="Bree Serif"/>
              <a:sym typeface="Bree Serif"/>
            </a:endParaRPr>
          </a:p>
        </p:txBody>
      </p:sp>
      <p:pic>
        <p:nvPicPr>
          <p:cNvPr id="75" name="Google Shape;75;p15"/>
          <p:cNvPicPr preferRelativeResize="0"/>
          <p:nvPr/>
        </p:nvPicPr>
        <p:blipFill>
          <a:blip r:embed="rId3">
            <a:alphaModFix/>
          </a:blip>
          <a:stretch>
            <a:fillRect/>
          </a:stretch>
        </p:blipFill>
        <p:spPr>
          <a:xfrm>
            <a:off x="213250" y="725100"/>
            <a:ext cx="4463950" cy="3241276"/>
          </a:xfrm>
          <a:prstGeom prst="rect">
            <a:avLst/>
          </a:prstGeom>
          <a:noFill/>
          <a:ln>
            <a:noFill/>
          </a:ln>
        </p:spPr>
      </p:pic>
      <p:pic>
        <p:nvPicPr>
          <p:cNvPr id="76" name="Google Shape;76;p15" title="PP-Pathways_ppi_with_data.gml.png"/>
          <p:cNvPicPr preferRelativeResize="0"/>
          <p:nvPr/>
        </p:nvPicPr>
        <p:blipFill rotWithShape="1">
          <a:blip r:embed="rId4">
            <a:alphaModFix/>
          </a:blip>
          <a:srcRect b="1078" l="15740" r="25262" t="0"/>
          <a:stretch/>
        </p:blipFill>
        <p:spPr>
          <a:xfrm>
            <a:off x="3994826" y="238750"/>
            <a:ext cx="5149174" cy="4904749"/>
          </a:xfrm>
          <a:prstGeom prst="rect">
            <a:avLst/>
          </a:prstGeom>
          <a:noFill/>
          <a:ln>
            <a:noFill/>
          </a:ln>
        </p:spPr>
      </p:pic>
      <p:sp>
        <p:nvSpPr>
          <p:cNvPr id="77" name="Google Shape;77;p15"/>
          <p:cNvSpPr/>
          <p:nvPr/>
        </p:nvSpPr>
        <p:spPr>
          <a:xfrm>
            <a:off x="801525" y="4052225"/>
            <a:ext cx="3287400" cy="823800"/>
          </a:xfrm>
          <a:prstGeom prst="roundRect">
            <a:avLst>
              <a:gd fmla="val 16667" name="adj"/>
            </a:avLst>
          </a:prstGeom>
          <a:solidFill>
            <a:srgbClr val="D9E3A7"/>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700">
                <a:solidFill>
                  <a:schemeClr val="dk1"/>
                </a:solidFill>
                <a:latin typeface="Bree Serif"/>
                <a:ea typeface="Bree Serif"/>
                <a:cs typeface="Bree Serif"/>
                <a:sym typeface="Bree Serif"/>
              </a:rPr>
              <a:t>How to extract useful information from the network?</a:t>
            </a:r>
            <a:endParaRPr sz="1300">
              <a:latin typeface="Bree Serif"/>
              <a:ea typeface="Bree Serif"/>
              <a:cs typeface="Bree Serif"/>
              <a:sym typeface="Bree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152400" y="15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Objective: </a:t>
            </a:r>
            <a:r>
              <a:rPr lang="es">
                <a:latin typeface="Bree Serif"/>
                <a:ea typeface="Bree Serif"/>
                <a:cs typeface="Bree Serif"/>
                <a:sym typeface="Bree Serif"/>
              </a:rPr>
              <a:t>Brain Diseases Network Subgraph</a:t>
            </a:r>
            <a:endParaRPr>
              <a:latin typeface="Bree Serif"/>
              <a:ea typeface="Bree Serif"/>
              <a:cs typeface="Bree Serif"/>
              <a:sym typeface="Bree Serif"/>
            </a:endParaRPr>
          </a:p>
        </p:txBody>
      </p:sp>
      <p:sp>
        <p:nvSpPr>
          <p:cNvPr id="83" name="Google Shape;83;p16"/>
          <p:cNvSpPr/>
          <p:nvPr/>
        </p:nvSpPr>
        <p:spPr>
          <a:xfrm>
            <a:off x="3496400" y="2042900"/>
            <a:ext cx="5407200" cy="586800"/>
          </a:xfrm>
          <a:prstGeom prst="roundRect">
            <a:avLst>
              <a:gd fmla="val 16667" name="adj"/>
            </a:avLst>
          </a:prstGeom>
          <a:solidFill>
            <a:srgbClr val="FCD6DC"/>
          </a:solidFill>
          <a:ln>
            <a:noFill/>
          </a:ln>
        </p:spPr>
        <p:txBody>
          <a:bodyPr anchorCtr="0" anchor="ctr" bIns="116200" lIns="116200" spcFirstLastPara="1" rIns="116200" wrap="square" tIns="116200">
            <a:noAutofit/>
          </a:bodyPr>
          <a:lstStyle/>
          <a:p>
            <a:pPr indent="0" lvl="0" marL="0" rtl="0" algn="l">
              <a:spcBef>
                <a:spcPts val="0"/>
              </a:spcBef>
              <a:spcAft>
                <a:spcPts val="0"/>
              </a:spcAft>
              <a:buNone/>
            </a:pPr>
            <a:r>
              <a:rPr lang="es">
                <a:latin typeface="Bree Serif"/>
                <a:ea typeface="Bree Serif"/>
                <a:cs typeface="Bree Serif"/>
                <a:sym typeface="Bree Serif"/>
              </a:rPr>
              <a:t>Substrate related and addiction</a:t>
            </a:r>
            <a:endParaRPr>
              <a:latin typeface="Bree Serif"/>
              <a:ea typeface="Bree Serif"/>
              <a:cs typeface="Bree Serif"/>
              <a:sym typeface="Bree Serif"/>
            </a:endParaRPr>
          </a:p>
        </p:txBody>
      </p:sp>
      <p:sp>
        <p:nvSpPr>
          <p:cNvPr id="84" name="Google Shape;84;p16"/>
          <p:cNvSpPr/>
          <p:nvPr/>
        </p:nvSpPr>
        <p:spPr>
          <a:xfrm>
            <a:off x="3496400" y="4309300"/>
            <a:ext cx="5407200" cy="586800"/>
          </a:xfrm>
          <a:prstGeom prst="roundRect">
            <a:avLst>
              <a:gd fmla="val 16667" name="adj"/>
            </a:avLst>
          </a:prstGeom>
          <a:solidFill>
            <a:srgbClr val="FEE6D8"/>
          </a:solidFill>
          <a:ln>
            <a:noFill/>
          </a:ln>
        </p:spPr>
        <p:txBody>
          <a:bodyPr anchorCtr="0" anchor="ctr" bIns="116200" lIns="116200" spcFirstLastPara="1" rIns="116200" wrap="square" tIns="116200">
            <a:noAutofit/>
          </a:bodyPr>
          <a:lstStyle/>
          <a:p>
            <a:pPr indent="0" lvl="0" marL="0" rtl="0" algn="l">
              <a:spcBef>
                <a:spcPts val="0"/>
              </a:spcBef>
              <a:spcAft>
                <a:spcPts val="0"/>
              </a:spcAft>
              <a:buNone/>
            </a:pPr>
            <a:r>
              <a:rPr lang="es">
                <a:latin typeface="Bree Serif"/>
                <a:ea typeface="Bree Serif"/>
                <a:cs typeface="Bree Serif"/>
                <a:sym typeface="Bree Serif"/>
              </a:rPr>
              <a:t>Brain Tumors</a:t>
            </a:r>
            <a:endParaRPr>
              <a:latin typeface="Bree Serif"/>
              <a:ea typeface="Bree Serif"/>
              <a:cs typeface="Bree Serif"/>
              <a:sym typeface="Bree Serif"/>
            </a:endParaRPr>
          </a:p>
        </p:txBody>
      </p:sp>
      <p:sp>
        <p:nvSpPr>
          <p:cNvPr id="85" name="Google Shape;85;p16"/>
          <p:cNvSpPr/>
          <p:nvPr/>
        </p:nvSpPr>
        <p:spPr>
          <a:xfrm>
            <a:off x="3496400" y="3553833"/>
            <a:ext cx="5407200" cy="586800"/>
          </a:xfrm>
          <a:prstGeom prst="roundRect">
            <a:avLst>
              <a:gd fmla="val 16667" name="adj"/>
            </a:avLst>
          </a:prstGeom>
          <a:solidFill>
            <a:srgbClr val="DAE0F8"/>
          </a:solidFill>
          <a:ln>
            <a:noFill/>
          </a:ln>
        </p:spPr>
        <p:txBody>
          <a:bodyPr anchorCtr="0" anchor="ctr" bIns="116200" lIns="116200" spcFirstLastPara="1" rIns="116200" wrap="square" tIns="116200">
            <a:noAutofit/>
          </a:bodyPr>
          <a:lstStyle/>
          <a:p>
            <a:pPr indent="0" lvl="0" marL="0" rtl="0" algn="l">
              <a:spcBef>
                <a:spcPts val="0"/>
              </a:spcBef>
              <a:spcAft>
                <a:spcPts val="0"/>
              </a:spcAft>
              <a:buNone/>
            </a:pPr>
            <a:r>
              <a:rPr lang="es">
                <a:latin typeface="Bree Serif"/>
                <a:ea typeface="Bree Serif"/>
                <a:cs typeface="Bree Serif"/>
                <a:sym typeface="Bree Serif"/>
              </a:rPr>
              <a:t>Neuropsychiatric and behavioural disorders</a:t>
            </a:r>
            <a:endParaRPr>
              <a:latin typeface="Bree Serif"/>
              <a:ea typeface="Bree Serif"/>
              <a:cs typeface="Bree Serif"/>
              <a:sym typeface="Bree Serif"/>
            </a:endParaRPr>
          </a:p>
        </p:txBody>
      </p:sp>
      <p:sp>
        <p:nvSpPr>
          <p:cNvPr id="86" name="Google Shape;86;p16"/>
          <p:cNvSpPr/>
          <p:nvPr/>
        </p:nvSpPr>
        <p:spPr>
          <a:xfrm>
            <a:off x="3496400" y="2798367"/>
            <a:ext cx="5407200" cy="586800"/>
          </a:xfrm>
          <a:prstGeom prst="roundRect">
            <a:avLst>
              <a:gd fmla="val 16667" name="adj"/>
            </a:avLst>
          </a:prstGeom>
          <a:solidFill>
            <a:srgbClr val="DBF1DC"/>
          </a:solidFill>
          <a:ln>
            <a:noFill/>
          </a:ln>
        </p:spPr>
        <p:txBody>
          <a:bodyPr anchorCtr="0" anchor="ctr" bIns="116200" lIns="116200" spcFirstLastPara="1" rIns="116200" wrap="square" tIns="116200">
            <a:noAutofit/>
          </a:bodyPr>
          <a:lstStyle/>
          <a:p>
            <a:pPr indent="0" lvl="0" marL="0" rtl="0" algn="l">
              <a:spcBef>
                <a:spcPts val="0"/>
              </a:spcBef>
              <a:spcAft>
                <a:spcPts val="0"/>
              </a:spcAft>
              <a:buNone/>
            </a:pPr>
            <a:r>
              <a:rPr lang="es">
                <a:latin typeface="Bree Serif"/>
                <a:ea typeface="Bree Serif"/>
                <a:cs typeface="Bree Serif"/>
                <a:sym typeface="Bree Serif"/>
              </a:rPr>
              <a:t>Neurodegenerative and neuroinflammatory disorders</a:t>
            </a:r>
            <a:endParaRPr>
              <a:latin typeface="Bree Serif"/>
              <a:ea typeface="Bree Serif"/>
              <a:cs typeface="Bree Serif"/>
              <a:sym typeface="Bree Serif"/>
            </a:endParaRPr>
          </a:p>
        </p:txBody>
      </p:sp>
      <p:sp>
        <p:nvSpPr>
          <p:cNvPr id="87" name="Google Shape;87;p16"/>
          <p:cNvSpPr/>
          <p:nvPr/>
        </p:nvSpPr>
        <p:spPr>
          <a:xfrm>
            <a:off x="205100" y="856625"/>
            <a:ext cx="6897300" cy="823800"/>
          </a:xfrm>
          <a:prstGeom prst="roundRect">
            <a:avLst>
              <a:gd fmla="val 16667" name="adj"/>
            </a:avLst>
          </a:prstGeom>
          <a:solidFill>
            <a:srgbClr val="FFF2C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Bree Serif"/>
                <a:ea typeface="Bree Serif"/>
                <a:cs typeface="Bree Serif"/>
                <a:sym typeface="Bree Serif"/>
              </a:rPr>
              <a:t>Why the brain?</a:t>
            </a:r>
            <a:endParaRPr sz="1800">
              <a:solidFill>
                <a:schemeClr val="dk1"/>
              </a:solidFill>
              <a:latin typeface="Bree Serif"/>
              <a:ea typeface="Bree Serif"/>
              <a:cs typeface="Bree Serif"/>
              <a:sym typeface="Bree Serif"/>
            </a:endParaRPr>
          </a:p>
          <a:p>
            <a:pPr indent="0" lvl="0" marL="0" rtl="0" algn="l">
              <a:lnSpc>
                <a:spcPct val="115000"/>
              </a:lnSpc>
              <a:spcBef>
                <a:spcPts val="0"/>
              </a:spcBef>
              <a:spcAft>
                <a:spcPts val="0"/>
              </a:spcAft>
              <a:buNone/>
            </a:pPr>
            <a:r>
              <a:rPr lang="es" sz="1800">
                <a:solidFill>
                  <a:schemeClr val="dk1"/>
                </a:solidFill>
                <a:latin typeface="Bree Serif"/>
                <a:ea typeface="Bree Serif"/>
                <a:cs typeface="Bree Serif"/>
                <a:sym typeface="Bree Serif"/>
              </a:rPr>
              <a:t>Brain sampling and essays limited,  refining by expression data</a:t>
            </a:r>
            <a:endParaRPr>
              <a:latin typeface="Bree Serif"/>
              <a:ea typeface="Bree Serif"/>
              <a:cs typeface="Bree Serif"/>
              <a:sym typeface="Bree Serif"/>
            </a:endParaRPr>
          </a:p>
        </p:txBody>
      </p:sp>
      <p:pic>
        <p:nvPicPr>
          <p:cNvPr id="88" name="Google Shape;88;p16"/>
          <p:cNvPicPr preferRelativeResize="0"/>
          <p:nvPr/>
        </p:nvPicPr>
        <p:blipFill rotWithShape="1">
          <a:blip r:embed="rId3">
            <a:alphaModFix/>
          </a:blip>
          <a:srcRect b="23315" l="11842" r="9885" t="9103"/>
          <a:stretch/>
        </p:blipFill>
        <p:spPr>
          <a:xfrm>
            <a:off x="7188025" y="446350"/>
            <a:ext cx="1715566" cy="1491950"/>
          </a:xfrm>
          <a:prstGeom prst="rect">
            <a:avLst/>
          </a:prstGeom>
          <a:noFill/>
          <a:ln>
            <a:noFill/>
          </a:ln>
        </p:spPr>
      </p:pic>
      <p:sp>
        <p:nvSpPr>
          <p:cNvPr id="89" name="Google Shape;89;p16"/>
          <p:cNvSpPr/>
          <p:nvPr/>
        </p:nvSpPr>
        <p:spPr>
          <a:xfrm>
            <a:off x="205131" y="2042850"/>
            <a:ext cx="3081900" cy="8238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Bree Serif"/>
                <a:ea typeface="Bree Serif"/>
                <a:cs typeface="Bree Serif"/>
                <a:sym typeface="Bree Serif"/>
              </a:rPr>
              <a:t>Detect common proteins</a:t>
            </a:r>
            <a:endParaRPr>
              <a:latin typeface="Bree Serif"/>
              <a:ea typeface="Bree Serif"/>
              <a:cs typeface="Bree Serif"/>
              <a:sym typeface="Bree Serif"/>
            </a:endParaRPr>
          </a:p>
        </p:txBody>
      </p:sp>
      <p:sp>
        <p:nvSpPr>
          <p:cNvPr id="90" name="Google Shape;90;p16"/>
          <p:cNvSpPr/>
          <p:nvPr/>
        </p:nvSpPr>
        <p:spPr>
          <a:xfrm>
            <a:off x="205100" y="4072276"/>
            <a:ext cx="3081900" cy="8238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Bree Serif"/>
                <a:ea typeface="Bree Serif"/>
                <a:cs typeface="Bree Serif"/>
                <a:sym typeface="Bree Serif"/>
              </a:rPr>
              <a:t>Shared protein hubs or cross-module connectors</a:t>
            </a:r>
            <a:endParaRPr>
              <a:latin typeface="Bree Serif"/>
              <a:ea typeface="Bree Serif"/>
              <a:cs typeface="Bree Serif"/>
              <a:sym typeface="Bree Serif"/>
            </a:endParaRPr>
          </a:p>
        </p:txBody>
      </p:sp>
      <p:sp>
        <p:nvSpPr>
          <p:cNvPr id="91" name="Google Shape;91;p16"/>
          <p:cNvSpPr/>
          <p:nvPr/>
        </p:nvSpPr>
        <p:spPr>
          <a:xfrm>
            <a:off x="205100" y="3057563"/>
            <a:ext cx="3081900" cy="8238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Bree Serif"/>
                <a:ea typeface="Bree Serif"/>
                <a:cs typeface="Bree Serif"/>
                <a:sym typeface="Bree Serif"/>
              </a:rPr>
              <a:t>Compare network topology metrics</a:t>
            </a:r>
            <a:endParaRPr>
              <a:latin typeface="Bree Serif"/>
              <a:ea typeface="Bree Serif"/>
              <a:cs typeface="Bree Serif"/>
              <a:sym typeface="Bree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7" title="brain_network.png"/>
          <p:cNvPicPr preferRelativeResize="0"/>
          <p:nvPr/>
        </p:nvPicPr>
        <p:blipFill>
          <a:blip r:embed="rId3">
            <a:alphaModFix/>
          </a:blip>
          <a:stretch>
            <a:fillRect/>
          </a:stretch>
        </p:blipFill>
        <p:spPr>
          <a:xfrm>
            <a:off x="2886337" y="977700"/>
            <a:ext cx="3397201" cy="3188100"/>
          </a:xfrm>
          <a:prstGeom prst="rect">
            <a:avLst/>
          </a:prstGeom>
          <a:noFill/>
          <a:ln>
            <a:noFill/>
          </a:ln>
        </p:spPr>
      </p:pic>
      <p:grpSp>
        <p:nvGrpSpPr>
          <p:cNvPr id="97" name="Google Shape;97;p17"/>
          <p:cNvGrpSpPr/>
          <p:nvPr/>
        </p:nvGrpSpPr>
        <p:grpSpPr>
          <a:xfrm>
            <a:off x="152375" y="72150"/>
            <a:ext cx="2568602" cy="2490754"/>
            <a:chOff x="152375" y="72150"/>
            <a:chExt cx="2568602" cy="2490754"/>
          </a:xfrm>
        </p:grpSpPr>
        <p:pic>
          <p:nvPicPr>
            <p:cNvPr id="98" name="Google Shape;98;p17" title="addiction_network.png"/>
            <p:cNvPicPr preferRelativeResize="0"/>
            <p:nvPr/>
          </p:nvPicPr>
          <p:blipFill>
            <a:blip r:embed="rId4">
              <a:alphaModFix/>
            </a:blip>
            <a:stretch>
              <a:fillRect/>
            </a:stretch>
          </p:blipFill>
          <p:spPr>
            <a:xfrm>
              <a:off x="152375" y="152400"/>
              <a:ext cx="2568602" cy="2410504"/>
            </a:xfrm>
            <a:prstGeom prst="rect">
              <a:avLst/>
            </a:prstGeom>
            <a:noFill/>
            <a:ln>
              <a:noFill/>
            </a:ln>
          </p:spPr>
        </p:pic>
        <p:sp>
          <p:nvSpPr>
            <p:cNvPr id="99" name="Google Shape;99;p17"/>
            <p:cNvSpPr txBox="1"/>
            <p:nvPr/>
          </p:nvSpPr>
          <p:spPr>
            <a:xfrm>
              <a:off x="224076" y="72150"/>
              <a:ext cx="24252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E6194B"/>
                  </a:solidFill>
                  <a:latin typeface="Bree Serif"/>
                  <a:ea typeface="Bree Serif"/>
                  <a:cs typeface="Bree Serif"/>
                  <a:sym typeface="Bree Serif"/>
                </a:rPr>
                <a:t>Addiction</a:t>
              </a:r>
              <a:endParaRPr sz="1800">
                <a:solidFill>
                  <a:srgbClr val="E6194B"/>
                </a:solidFill>
                <a:latin typeface="Bree Serif"/>
                <a:ea typeface="Bree Serif"/>
                <a:cs typeface="Bree Serif"/>
                <a:sym typeface="Bree Serif"/>
              </a:endParaRPr>
            </a:p>
          </p:txBody>
        </p:sp>
      </p:grpSp>
      <p:grpSp>
        <p:nvGrpSpPr>
          <p:cNvPr id="100" name="Google Shape;100;p17"/>
          <p:cNvGrpSpPr/>
          <p:nvPr/>
        </p:nvGrpSpPr>
        <p:grpSpPr>
          <a:xfrm>
            <a:off x="6520607" y="72150"/>
            <a:ext cx="2568599" cy="2490751"/>
            <a:chOff x="6448907" y="72150"/>
            <a:chExt cx="2568599" cy="2490751"/>
          </a:xfrm>
        </p:grpSpPr>
        <p:pic>
          <p:nvPicPr>
            <p:cNvPr id="101" name="Google Shape;101;p17" title="neurodegenerative_network.png"/>
            <p:cNvPicPr preferRelativeResize="0"/>
            <p:nvPr/>
          </p:nvPicPr>
          <p:blipFill>
            <a:blip r:embed="rId5">
              <a:alphaModFix/>
            </a:blip>
            <a:stretch>
              <a:fillRect/>
            </a:stretch>
          </p:blipFill>
          <p:spPr>
            <a:xfrm>
              <a:off x="6448908" y="152400"/>
              <a:ext cx="2568598" cy="2410501"/>
            </a:xfrm>
            <a:prstGeom prst="rect">
              <a:avLst/>
            </a:prstGeom>
            <a:noFill/>
            <a:ln>
              <a:noFill/>
            </a:ln>
          </p:spPr>
        </p:pic>
        <p:sp>
          <p:nvSpPr>
            <p:cNvPr id="102" name="Google Shape;102;p17"/>
            <p:cNvSpPr txBox="1"/>
            <p:nvPr/>
          </p:nvSpPr>
          <p:spPr>
            <a:xfrm>
              <a:off x="6448907" y="72150"/>
              <a:ext cx="24252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3CB44B"/>
                  </a:solidFill>
                  <a:latin typeface="Bree Serif"/>
                  <a:ea typeface="Bree Serif"/>
                  <a:cs typeface="Bree Serif"/>
                  <a:sym typeface="Bree Serif"/>
                </a:rPr>
                <a:t>Neurodegenerative</a:t>
              </a:r>
              <a:endParaRPr sz="1800">
                <a:solidFill>
                  <a:srgbClr val="3CB44B"/>
                </a:solidFill>
                <a:latin typeface="Bree Serif"/>
                <a:ea typeface="Bree Serif"/>
                <a:cs typeface="Bree Serif"/>
                <a:sym typeface="Bree Serif"/>
              </a:endParaRPr>
            </a:p>
          </p:txBody>
        </p:sp>
      </p:grpSp>
      <p:grpSp>
        <p:nvGrpSpPr>
          <p:cNvPr id="103" name="Google Shape;103;p17"/>
          <p:cNvGrpSpPr/>
          <p:nvPr/>
        </p:nvGrpSpPr>
        <p:grpSpPr>
          <a:xfrm>
            <a:off x="224076" y="2571750"/>
            <a:ext cx="2425200" cy="2527600"/>
            <a:chOff x="224076" y="2571750"/>
            <a:chExt cx="2425200" cy="2527600"/>
          </a:xfrm>
        </p:grpSpPr>
        <p:pic>
          <p:nvPicPr>
            <p:cNvPr id="104" name="Google Shape;104;p17" title="psychiatric_network.png"/>
            <p:cNvPicPr preferRelativeResize="0"/>
            <p:nvPr/>
          </p:nvPicPr>
          <p:blipFill>
            <a:blip r:embed="rId6">
              <a:alphaModFix/>
            </a:blip>
            <a:stretch>
              <a:fillRect/>
            </a:stretch>
          </p:blipFill>
          <p:spPr>
            <a:xfrm>
              <a:off x="224145" y="2823551"/>
              <a:ext cx="2425062" cy="2275799"/>
            </a:xfrm>
            <a:prstGeom prst="rect">
              <a:avLst/>
            </a:prstGeom>
            <a:noFill/>
            <a:ln>
              <a:noFill/>
            </a:ln>
          </p:spPr>
        </p:pic>
        <p:sp>
          <p:nvSpPr>
            <p:cNvPr id="105" name="Google Shape;105;p17"/>
            <p:cNvSpPr txBox="1"/>
            <p:nvPr/>
          </p:nvSpPr>
          <p:spPr>
            <a:xfrm>
              <a:off x="224076" y="2571750"/>
              <a:ext cx="24252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4363D8"/>
                  </a:solidFill>
                  <a:latin typeface="Bree Serif"/>
                  <a:ea typeface="Bree Serif"/>
                  <a:cs typeface="Bree Serif"/>
                  <a:sym typeface="Bree Serif"/>
                </a:rPr>
                <a:t>Psychiatric</a:t>
              </a:r>
              <a:endParaRPr sz="1800">
                <a:solidFill>
                  <a:srgbClr val="4363D8"/>
                </a:solidFill>
                <a:latin typeface="Bree Serif"/>
                <a:ea typeface="Bree Serif"/>
                <a:cs typeface="Bree Serif"/>
                <a:sym typeface="Bree Serif"/>
              </a:endParaRPr>
            </a:p>
          </p:txBody>
        </p:sp>
      </p:grpSp>
      <p:grpSp>
        <p:nvGrpSpPr>
          <p:cNvPr id="106" name="Google Shape;106;p17"/>
          <p:cNvGrpSpPr/>
          <p:nvPr/>
        </p:nvGrpSpPr>
        <p:grpSpPr>
          <a:xfrm>
            <a:off x="6520607" y="2571750"/>
            <a:ext cx="2425200" cy="2527600"/>
            <a:chOff x="6520607" y="2571750"/>
            <a:chExt cx="2425200" cy="2527600"/>
          </a:xfrm>
        </p:grpSpPr>
        <p:pic>
          <p:nvPicPr>
            <p:cNvPr id="107" name="Google Shape;107;p17" title="tumoros_network.png"/>
            <p:cNvPicPr preferRelativeResize="0"/>
            <p:nvPr/>
          </p:nvPicPr>
          <p:blipFill>
            <a:blip r:embed="rId7">
              <a:alphaModFix/>
            </a:blip>
            <a:stretch>
              <a:fillRect/>
            </a:stretch>
          </p:blipFill>
          <p:spPr>
            <a:xfrm>
              <a:off x="6520676" y="2823551"/>
              <a:ext cx="2425062" cy="2275799"/>
            </a:xfrm>
            <a:prstGeom prst="rect">
              <a:avLst/>
            </a:prstGeom>
            <a:noFill/>
            <a:ln>
              <a:noFill/>
            </a:ln>
          </p:spPr>
        </p:pic>
        <p:sp>
          <p:nvSpPr>
            <p:cNvPr id="108" name="Google Shape;108;p17"/>
            <p:cNvSpPr txBox="1"/>
            <p:nvPr/>
          </p:nvSpPr>
          <p:spPr>
            <a:xfrm>
              <a:off x="6520607" y="2571750"/>
              <a:ext cx="2425200" cy="38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rgbClr val="F58231"/>
                  </a:solidFill>
                  <a:latin typeface="Bree Serif"/>
                  <a:ea typeface="Bree Serif"/>
                  <a:cs typeface="Bree Serif"/>
                  <a:sym typeface="Bree Serif"/>
                </a:rPr>
                <a:t>T</a:t>
              </a:r>
              <a:r>
                <a:rPr lang="es" sz="1800">
                  <a:solidFill>
                    <a:srgbClr val="F58231"/>
                  </a:solidFill>
                  <a:latin typeface="Bree Serif"/>
                  <a:ea typeface="Bree Serif"/>
                  <a:cs typeface="Bree Serif"/>
                  <a:sym typeface="Bree Serif"/>
                </a:rPr>
                <a:t>umors</a:t>
              </a:r>
              <a:endParaRPr sz="1800">
                <a:solidFill>
                  <a:srgbClr val="F58231"/>
                </a:solidFill>
                <a:latin typeface="Bree Serif"/>
                <a:ea typeface="Bree Serif"/>
                <a:cs typeface="Bree Serif"/>
                <a:sym typeface="Bree Serif"/>
              </a:endParaRPr>
            </a:p>
          </p:txBody>
        </p:sp>
      </p:grpSp>
      <p:sp>
        <p:nvSpPr>
          <p:cNvPr id="109" name="Google Shape;109;p17"/>
          <p:cNvSpPr txBox="1"/>
          <p:nvPr/>
        </p:nvSpPr>
        <p:spPr>
          <a:xfrm>
            <a:off x="3359400" y="462000"/>
            <a:ext cx="2425200" cy="51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solidFill>
                  <a:schemeClr val="dk1"/>
                </a:solidFill>
                <a:latin typeface="Bree Serif"/>
                <a:ea typeface="Bree Serif"/>
                <a:cs typeface="Bree Serif"/>
                <a:sym typeface="Bree Serif"/>
              </a:rPr>
              <a:t>Brain </a:t>
            </a:r>
            <a:r>
              <a:rPr lang="es" sz="1800">
                <a:solidFill>
                  <a:schemeClr val="dk1"/>
                </a:solidFill>
                <a:latin typeface="Bree Serif"/>
                <a:ea typeface="Bree Serif"/>
                <a:cs typeface="Bree Serif"/>
                <a:sym typeface="Bree Serif"/>
              </a:rPr>
              <a:t>disease</a:t>
            </a:r>
            <a:endParaRPr sz="18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800">
                <a:solidFill>
                  <a:schemeClr val="dk1"/>
                </a:solidFill>
                <a:latin typeface="Bree Serif"/>
                <a:ea typeface="Bree Serif"/>
                <a:cs typeface="Bree Serif"/>
                <a:sym typeface="Bree Serif"/>
              </a:rPr>
              <a:t>related subgraph</a:t>
            </a:r>
            <a:endParaRPr sz="1800">
              <a:solidFill>
                <a:schemeClr val="dk1"/>
              </a:solidFill>
              <a:latin typeface="Bree Serif"/>
              <a:ea typeface="Bree Serif"/>
              <a:cs typeface="Bree Serif"/>
              <a:sym typeface="Bree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52400" y="15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Brain network - connections, network </a:t>
            </a:r>
            <a:endParaRPr>
              <a:latin typeface="Bree Serif"/>
              <a:ea typeface="Bree Serif"/>
              <a:cs typeface="Bree Serif"/>
              <a:sym typeface="Bree Serif"/>
            </a:endParaRPr>
          </a:p>
        </p:txBody>
      </p:sp>
      <p:pic>
        <p:nvPicPr>
          <p:cNvPr id="115" name="Google Shape;115;p18" title="brain_network_venn_with_edges.png"/>
          <p:cNvPicPr preferRelativeResize="0"/>
          <p:nvPr/>
        </p:nvPicPr>
        <p:blipFill>
          <a:blip r:embed="rId3">
            <a:alphaModFix/>
          </a:blip>
          <a:stretch>
            <a:fillRect/>
          </a:stretch>
        </p:blipFill>
        <p:spPr>
          <a:xfrm>
            <a:off x="1484500" y="641600"/>
            <a:ext cx="6174990" cy="457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152400" y="152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Brain Network Classification </a:t>
            </a:r>
            <a:endParaRPr>
              <a:latin typeface="Bree Serif"/>
              <a:ea typeface="Bree Serif"/>
              <a:cs typeface="Bree Serif"/>
              <a:sym typeface="Bree Serif"/>
            </a:endParaRPr>
          </a:p>
        </p:txBody>
      </p:sp>
      <p:grpSp>
        <p:nvGrpSpPr>
          <p:cNvPr id="121" name="Google Shape;121;p19"/>
          <p:cNvGrpSpPr/>
          <p:nvPr/>
        </p:nvGrpSpPr>
        <p:grpSpPr>
          <a:xfrm>
            <a:off x="-76200" y="586449"/>
            <a:ext cx="6360601" cy="4709426"/>
            <a:chOff x="-76200" y="586449"/>
            <a:chExt cx="6360601" cy="4709426"/>
          </a:xfrm>
        </p:grpSpPr>
        <p:pic>
          <p:nvPicPr>
            <p:cNvPr id="122" name="Google Shape;122;p19" title="brain_network_venn.png"/>
            <p:cNvPicPr preferRelativeResize="0"/>
            <p:nvPr/>
          </p:nvPicPr>
          <p:blipFill>
            <a:blip r:embed="rId3">
              <a:alphaModFix/>
            </a:blip>
            <a:stretch>
              <a:fillRect/>
            </a:stretch>
          </p:blipFill>
          <p:spPr>
            <a:xfrm>
              <a:off x="-76200" y="586449"/>
              <a:ext cx="6360601" cy="4709426"/>
            </a:xfrm>
            <a:prstGeom prst="rect">
              <a:avLst/>
            </a:prstGeom>
            <a:noFill/>
            <a:ln>
              <a:noFill/>
            </a:ln>
          </p:spPr>
        </p:pic>
        <p:sp>
          <p:nvSpPr>
            <p:cNvPr id="123" name="Google Shape;123;p19"/>
            <p:cNvSpPr txBox="1"/>
            <p:nvPr/>
          </p:nvSpPr>
          <p:spPr>
            <a:xfrm>
              <a:off x="2123750" y="211005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6</a:t>
              </a:r>
              <a:endParaRPr sz="1800">
                <a:solidFill>
                  <a:schemeClr val="dk2"/>
                </a:solidFill>
                <a:latin typeface="Bree Serif"/>
                <a:ea typeface="Bree Serif"/>
                <a:cs typeface="Bree Serif"/>
                <a:sym typeface="Bree Serif"/>
              </a:endParaRPr>
            </a:p>
          </p:txBody>
        </p:sp>
        <p:sp>
          <p:nvSpPr>
            <p:cNvPr id="124" name="Google Shape;124;p19"/>
            <p:cNvSpPr txBox="1"/>
            <p:nvPr/>
          </p:nvSpPr>
          <p:spPr>
            <a:xfrm>
              <a:off x="2027300" y="3183525"/>
              <a:ext cx="47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a:t>
              </a:r>
              <a:r>
                <a:rPr lang="es" sz="1800">
                  <a:solidFill>
                    <a:schemeClr val="dk2"/>
                  </a:solidFill>
                  <a:latin typeface="Bree Serif"/>
                  <a:ea typeface="Bree Serif"/>
                  <a:cs typeface="Bree Serif"/>
                  <a:sym typeface="Bree Serif"/>
                </a:rPr>
                <a:t>6</a:t>
              </a:r>
              <a:endParaRPr sz="1800">
                <a:solidFill>
                  <a:schemeClr val="dk2"/>
                </a:solidFill>
                <a:latin typeface="Bree Serif"/>
                <a:ea typeface="Bree Serif"/>
                <a:cs typeface="Bree Serif"/>
                <a:sym typeface="Bree Serif"/>
              </a:endParaRPr>
            </a:p>
          </p:txBody>
        </p:sp>
        <p:sp>
          <p:nvSpPr>
            <p:cNvPr id="125" name="Google Shape;125;p19"/>
            <p:cNvSpPr txBox="1"/>
            <p:nvPr/>
          </p:nvSpPr>
          <p:spPr>
            <a:xfrm>
              <a:off x="2047550" y="373475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4</a:t>
              </a:r>
              <a:endParaRPr sz="1800">
                <a:solidFill>
                  <a:schemeClr val="dk2"/>
                </a:solidFill>
                <a:latin typeface="Bree Serif"/>
                <a:ea typeface="Bree Serif"/>
                <a:cs typeface="Bree Serif"/>
                <a:sym typeface="Bree Serif"/>
              </a:endParaRPr>
            </a:p>
          </p:txBody>
        </p:sp>
        <p:sp>
          <p:nvSpPr>
            <p:cNvPr id="126" name="Google Shape;126;p19"/>
            <p:cNvSpPr txBox="1"/>
            <p:nvPr/>
          </p:nvSpPr>
          <p:spPr>
            <a:xfrm>
              <a:off x="2047550" y="457700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a:t>
              </a:r>
              <a:endParaRPr sz="1800">
                <a:solidFill>
                  <a:schemeClr val="dk2"/>
                </a:solidFill>
                <a:latin typeface="Bree Serif"/>
                <a:ea typeface="Bree Serif"/>
                <a:cs typeface="Bree Serif"/>
                <a:sym typeface="Bree Serif"/>
              </a:endParaRPr>
            </a:p>
          </p:txBody>
        </p:sp>
        <p:sp>
          <p:nvSpPr>
            <p:cNvPr id="127" name="Google Shape;127;p19"/>
            <p:cNvSpPr txBox="1"/>
            <p:nvPr/>
          </p:nvSpPr>
          <p:spPr>
            <a:xfrm>
              <a:off x="1403225" y="373475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6</a:t>
              </a:r>
              <a:endParaRPr sz="1800">
                <a:solidFill>
                  <a:schemeClr val="dk2"/>
                </a:solidFill>
                <a:latin typeface="Bree Serif"/>
                <a:ea typeface="Bree Serif"/>
                <a:cs typeface="Bree Serif"/>
                <a:sym typeface="Bree Serif"/>
              </a:endParaRPr>
            </a:p>
          </p:txBody>
        </p:sp>
        <p:sp>
          <p:nvSpPr>
            <p:cNvPr id="128" name="Google Shape;128;p19"/>
            <p:cNvSpPr txBox="1"/>
            <p:nvPr/>
          </p:nvSpPr>
          <p:spPr>
            <a:xfrm>
              <a:off x="1403225" y="457700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8</a:t>
              </a:r>
              <a:endParaRPr sz="1800">
                <a:solidFill>
                  <a:schemeClr val="dk2"/>
                </a:solidFill>
                <a:latin typeface="Bree Serif"/>
                <a:ea typeface="Bree Serif"/>
                <a:cs typeface="Bree Serif"/>
                <a:sym typeface="Bree Serif"/>
              </a:endParaRPr>
            </a:p>
          </p:txBody>
        </p:sp>
        <p:sp>
          <p:nvSpPr>
            <p:cNvPr id="129" name="Google Shape;129;p19"/>
            <p:cNvSpPr txBox="1"/>
            <p:nvPr/>
          </p:nvSpPr>
          <p:spPr>
            <a:xfrm>
              <a:off x="3347888" y="457700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7</a:t>
              </a:r>
              <a:endParaRPr sz="1800">
                <a:solidFill>
                  <a:schemeClr val="dk2"/>
                </a:solidFill>
                <a:latin typeface="Bree Serif"/>
                <a:ea typeface="Bree Serif"/>
                <a:cs typeface="Bree Serif"/>
                <a:sym typeface="Bree Serif"/>
              </a:endParaRPr>
            </a:p>
          </p:txBody>
        </p:sp>
        <p:sp>
          <p:nvSpPr>
            <p:cNvPr id="130" name="Google Shape;130;p19"/>
            <p:cNvSpPr txBox="1"/>
            <p:nvPr/>
          </p:nvSpPr>
          <p:spPr>
            <a:xfrm>
              <a:off x="3347888" y="3767400"/>
              <a:ext cx="2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9</a:t>
              </a:r>
              <a:endParaRPr sz="1800">
                <a:solidFill>
                  <a:schemeClr val="dk2"/>
                </a:solidFill>
                <a:latin typeface="Bree Serif"/>
                <a:ea typeface="Bree Serif"/>
                <a:cs typeface="Bree Serif"/>
                <a:sym typeface="Bree Serif"/>
              </a:endParaRPr>
            </a:p>
          </p:txBody>
        </p:sp>
        <p:sp>
          <p:nvSpPr>
            <p:cNvPr id="131" name="Google Shape;131;p19"/>
            <p:cNvSpPr txBox="1"/>
            <p:nvPr/>
          </p:nvSpPr>
          <p:spPr>
            <a:xfrm>
              <a:off x="1182700" y="2110050"/>
              <a:ext cx="63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182</a:t>
              </a:r>
              <a:endParaRPr sz="1800">
                <a:solidFill>
                  <a:schemeClr val="dk2"/>
                </a:solidFill>
                <a:latin typeface="Bree Serif"/>
                <a:ea typeface="Bree Serif"/>
                <a:cs typeface="Bree Serif"/>
                <a:sym typeface="Bree Serif"/>
              </a:endParaRPr>
            </a:p>
          </p:txBody>
        </p:sp>
        <p:sp>
          <p:nvSpPr>
            <p:cNvPr id="132" name="Google Shape;132;p19"/>
            <p:cNvSpPr txBox="1"/>
            <p:nvPr/>
          </p:nvSpPr>
          <p:spPr>
            <a:xfrm>
              <a:off x="3151950" y="2110050"/>
              <a:ext cx="63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182</a:t>
              </a:r>
              <a:endParaRPr sz="1800">
                <a:solidFill>
                  <a:schemeClr val="dk2"/>
                </a:solidFill>
                <a:latin typeface="Bree Serif"/>
                <a:ea typeface="Bree Serif"/>
                <a:cs typeface="Bree Serif"/>
                <a:sym typeface="Bree Serif"/>
              </a:endParaRPr>
            </a:p>
          </p:txBody>
        </p:sp>
        <p:sp>
          <p:nvSpPr>
            <p:cNvPr id="133" name="Google Shape;133;p19"/>
            <p:cNvSpPr txBox="1"/>
            <p:nvPr/>
          </p:nvSpPr>
          <p:spPr>
            <a:xfrm>
              <a:off x="4495800" y="4625975"/>
              <a:ext cx="63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189</a:t>
              </a:r>
              <a:endParaRPr sz="1800">
                <a:solidFill>
                  <a:schemeClr val="dk2"/>
                </a:solidFill>
                <a:latin typeface="Bree Serif"/>
                <a:ea typeface="Bree Serif"/>
                <a:cs typeface="Bree Serif"/>
                <a:sym typeface="Bree Serif"/>
              </a:endParaRPr>
            </a:p>
          </p:txBody>
        </p:sp>
        <p:sp>
          <p:nvSpPr>
            <p:cNvPr id="134" name="Google Shape;134;p19"/>
            <p:cNvSpPr txBox="1"/>
            <p:nvPr/>
          </p:nvSpPr>
          <p:spPr>
            <a:xfrm>
              <a:off x="4546738" y="3767400"/>
              <a:ext cx="63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17</a:t>
              </a:r>
              <a:endParaRPr sz="1800">
                <a:solidFill>
                  <a:schemeClr val="dk2"/>
                </a:solidFill>
                <a:latin typeface="Bree Serif"/>
                <a:ea typeface="Bree Serif"/>
                <a:cs typeface="Bree Serif"/>
                <a:sym typeface="Bree Serif"/>
              </a:endParaRPr>
            </a:p>
          </p:txBody>
        </p:sp>
        <p:sp>
          <p:nvSpPr>
            <p:cNvPr id="135" name="Google Shape;135;p19"/>
            <p:cNvSpPr txBox="1"/>
            <p:nvPr/>
          </p:nvSpPr>
          <p:spPr>
            <a:xfrm>
              <a:off x="3227400" y="3182613"/>
              <a:ext cx="47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26</a:t>
              </a:r>
              <a:endParaRPr sz="1800">
                <a:solidFill>
                  <a:schemeClr val="dk2"/>
                </a:solidFill>
                <a:latin typeface="Bree Serif"/>
                <a:ea typeface="Bree Serif"/>
                <a:cs typeface="Bree Serif"/>
                <a:sym typeface="Bree Serif"/>
              </a:endParaRPr>
            </a:p>
          </p:txBody>
        </p:sp>
        <p:sp>
          <p:nvSpPr>
            <p:cNvPr id="136" name="Google Shape;136;p19"/>
            <p:cNvSpPr txBox="1"/>
            <p:nvPr/>
          </p:nvSpPr>
          <p:spPr>
            <a:xfrm>
              <a:off x="4495800" y="3175275"/>
              <a:ext cx="63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493</a:t>
              </a:r>
              <a:endParaRPr sz="1800">
                <a:solidFill>
                  <a:schemeClr val="dk2"/>
                </a:solidFill>
                <a:latin typeface="Bree Serif"/>
                <a:ea typeface="Bree Serif"/>
                <a:cs typeface="Bree Serif"/>
                <a:sym typeface="Bree Serif"/>
              </a:endParaRPr>
            </a:p>
          </p:txBody>
        </p:sp>
        <p:sp>
          <p:nvSpPr>
            <p:cNvPr id="137" name="Google Shape;137;p19"/>
            <p:cNvSpPr txBox="1"/>
            <p:nvPr/>
          </p:nvSpPr>
          <p:spPr>
            <a:xfrm>
              <a:off x="1306775" y="3175275"/>
              <a:ext cx="47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2"/>
                  </a:solidFill>
                  <a:latin typeface="Bree Serif"/>
                  <a:ea typeface="Bree Serif"/>
                  <a:cs typeface="Bree Serif"/>
                  <a:sym typeface="Bree Serif"/>
                </a:rPr>
                <a:t>61</a:t>
              </a:r>
              <a:endParaRPr sz="1800">
                <a:solidFill>
                  <a:schemeClr val="dk2"/>
                </a:solidFill>
                <a:latin typeface="Bree Serif"/>
                <a:ea typeface="Bree Serif"/>
                <a:cs typeface="Bree Serif"/>
                <a:sym typeface="Bree Serif"/>
              </a:endParaRPr>
            </a:p>
          </p:txBody>
        </p:sp>
      </p:grpSp>
      <p:sp>
        <p:nvSpPr>
          <p:cNvPr id="138" name="Google Shape;138;p19"/>
          <p:cNvSpPr/>
          <p:nvPr/>
        </p:nvSpPr>
        <p:spPr>
          <a:xfrm>
            <a:off x="6167700" y="1773925"/>
            <a:ext cx="2664600" cy="461700"/>
          </a:xfrm>
          <a:prstGeom prst="roundRect">
            <a:avLst>
              <a:gd fmla="val 16667" name="adj"/>
            </a:avLst>
          </a:prstGeom>
          <a:solidFill>
            <a:srgbClr val="FCD6DC"/>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Addiction: 284 nodes</a:t>
            </a:r>
            <a:endParaRPr>
              <a:latin typeface="Bree Serif"/>
              <a:ea typeface="Bree Serif"/>
              <a:cs typeface="Bree Serif"/>
              <a:sym typeface="Bree Serif"/>
            </a:endParaRPr>
          </a:p>
        </p:txBody>
      </p:sp>
      <p:sp>
        <p:nvSpPr>
          <p:cNvPr id="139" name="Google Shape;139;p19"/>
          <p:cNvSpPr/>
          <p:nvPr/>
        </p:nvSpPr>
        <p:spPr>
          <a:xfrm>
            <a:off x="6167700" y="3557125"/>
            <a:ext cx="2664600" cy="461700"/>
          </a:xfrm>
          <a:prstGeom prst="roundRect">
            <a:avLst>
              <a:gd fmla="val 16667" name="adj"/>
            </a:avLst>
          </a:prstGeom>
          <a:solidFill>
            <a:srgbClr val="FEE6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latin typeface="Bree Serif"/>
                <a:ea typeface="Bree Serif"/>
                <a:cs typeface="Bree Serif"/>
                <a:sym typeface="Bree Serif"/>
              </a:rPr>
              <a:t>Tumors: 241 nodes</a:t>
            </a:r>
            <a:endParaRPr>
              <a:latin typeface="Bree Serif"/>
              <a:ea typeface="Bree Serif"/>
              <a:cs typeface="Bree Serif"/>
              <a:sym typeface="Bree Serif"/>
            </a:endParaRPr>
          </a:p>
        </p:txBody>
      </p:sp>
      <p:sp>
        <p:nvSpPr>
          <p:cNvPr id="140" name="Google Shape;140;p19"/>
          <p:cNvSpPr/>
          <p:nvPr/>
        </p:nvSpPr>
        <p:spPr>
          <a:xfrm>
            <a:off x="6167700" y="2962725"/>
            <a:ext cx="2664600" cy="461700"/>
          </a:xfrm>
          <a:prstGeom prst="roundRect">
            <a:avLst>
              <a:gd fmla="val 16667" name="adj"/>
            </a:avLst>
          </a:prstGeom>
          <a:solidFill>
            <a:srgbClr val="DAE0F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Psychiatric: 632 nodes</a:t>
            </a:r>
            <a:endParaRPr>
              <a:latin typeface="Bree Serif"/>
              <a:ea typeface="Bree Serif"/>
              <a:cs typeface="Bree Serif"/>
              <a:sym typeface="Bree Serif"/>
            </a:endParaRPr>
          </a:p>
        </p:txBody>
      </p:sp>
      <p:sp>
        <p:nvSpPr>
          <p:cNvPr id="141" name="Google Shape;141;p19"/>
          <p:cNvSpPr/>
          <p:nvPr/>
        </p:nvSpPr>
        <p:spPr>
          <a:xfrm>
            <a:off x="6167700" y="2368325"/>
            <a:ext cx="2664600" cy="461700"/>
          </a:xfrm>
          <a:prstGeom prst="roundRect">
            <a:avLst>
              <a:gd fmla="val 16667" name="adj"/>
            </a:avLst>
          </a:prstGeom>
          <a:solidFill>
            <a:srgbClr val="DBF1DC"/>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Bree Serif"/>
                <a:ea typeface="Bree Serif"/>
                <a:cs typeface="Bree Serif"/>
                <a:sym typeface="Bree Serif"/>
              </a:rPr>
              <a:t>Neurodegenerative: 251 nodes</a:t>
            </a:r>
            <a:endParaRPr>
              <a:latin typeface="Bree Serif"/>
              <a:ea typeface="Bree Serif"/>
              <a:cs typeface="Bree Serif"/>
              <a:sym typeface="Bree Serif"/>
            </a:endParaRPr>
          </a:p>
        </p:txBody>
      </p:sp>
      <p:sp>
        <p:nvSpPr>
          <p:cNvPr id="142" name="Google Shape;142;p19"/>
          <p:cNvSpPr/>
          <p:nvPr/>
        </p:nvSpPr>
        <p:spPr>
          <a:xfrm>
            <a:off x="1643875" y="3513150"/>
            <a:ext cx="661500" cy="569400"/>
          </a:xfrm>
          <a:prstGeom prst="roundRect">
            <a:avLst>
              <a:gd fmla="val 0"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ree Serif"/>
              <a:ea typeface="Bree Serif"/>
              <a:cs typeface="Bree Serif"/>
              <a:sym typeface="Bree Serif"/>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5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76200"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Proteins related to all groups: 4</a:t>
            </a:r>
            <a:endParaRPr>
              <a:latin typeface="Bree Serif"/>
              <a:ea typeface="Bree Serif"/>
              <a:cs typeface="Bree Serif"/>
              <a:sym typeface="Bree Serif"/>
            </a:endParaRPr>
          </a:p>
        </p:txBody>
      </p:sp>
      <p:sp>
        <p:nvSpPr>
          <p:cNvPr id="148" name="Google Shape;148;p20"/>
          <p:cNvSpPr/>
          <p:nvPr/>
        </p:nvSpPr>
        <p:spPr>
          <a:xfrm>
            <a:off x="243825" y="1286900"/>
            <a:ext cx="4418400" cy="572700"/>
          </a:xfrm>
          <a:prstGeom prst="roundRect">
            <a:avLst>
              <a:gd fmla="val 16667" name="adj"/>
            </a:avLst>
          </a:prstGeom>
          <a:solidFill>
            <a:srgbClr val="FCD6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Bree Serif"/>
                <a:ea typeface="Bree Serif"/>
                <a:cs typeface="Bree Serif"/>
                <a:sym typeface="Bree Serif"/>
              </a:rPr>
              <a:t>BDNF </a:t>
            </a:r>
            <a:endParaRPr b="1" sz="16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600">
                <a:solidFill>
                  <a:schemeClr val="dk1"/>
                </a:solidFill>
                <a:latin typeface="Bree Serif"/>
                <a:ea typeface="Bree Serif"/>
                <a:cs typeface="Bree Serif"/>
                <a:sym typeface="Bree Serif"/>
              </a:rPr>
              <a:t>Brain derived neurotrophic factor</a:t>
            </a:r>
            <a:endParaRPr>
              <a:latin typeface="Bree Serif"/>
              <a:ea typeface="Bree Serif"/>
              <a:cs typeface="Bree Serif"/>
              <a:sym typeface="Bree Serif"/>
            </a:endParaRPr>
          </a:p>
        </p:txBody>
      </p:sp>
      <p:sp>
        <p:nvSpPr>
          <p:cNvPr id="149" name="Google Shape;149;p20"/>
          <p:cNvSpPr/>
          <p:nvPr/>
        </p:nvSpPr>
        <p:spPr>
          <a:xfrm>
            <a:off x="243825" y="3948050"/>
            <a:ext cx="4418400" cy="5727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Bree Serif"/>
                <a:ea typeface="Bree Serif"/>
                <a:cs typeface="Bree Serif"/>
                <a:sym typeface="Bree Serif"/>
              </a:rPr>
              <a:t>GSTP1 </a:t>
            </a:r>
            <a:endParaRPr b="1" sz="1600">
              <a:solidFill>
                <a:schemeClr val="dk1"/>
              </a:solidFill>
              <a:latin typeface="Bree Serif"/>
              <a:ea typeface="Bree Serif"/>
              <a:cs typeface="Bree Serif"/>
              <a:sym typeface="Bree Serif"/>
            </a:endParaRPr>
          </a:p>
          <a:p>
            <a:pPr indent="0" lvl="0" marL="0" rtl="0" algn="ctr">
              <a:spcBef>
                <a:spcPts val="0"/>
              </a:spcBef>
              <a:spcAft>
                <a:spcPts val="0"/>
              </a:spcAft>
              <a:buClr>
                <a:schemeClr val="dk1"/>
              </a:buClr>
              <a:buSzPts val="1100"/>
              <a:buFont typeface="Arial"/>
              <a:buNone/>
            </a:pPr>
            <a:r>
              <a:rPr lang="es" sz="1600">
                <a:solidFill>
                  <a:schemeClr val="dk1"/>
                </a:solidFill>
                <a:latin typeface="Bree Serif"/>
                <a:ea typeface="Bree Serif"/>
                <a:cs typeface="Bree Serif"/>
                <a:sym typeface="Bree Serif"/>
              </a:rPr>
              <a:t>Glutathione S-transferase pi 1</a:t>
            </a:r>
            <a:endParaRPr>
              <a:latin typeface="Bree Serif"/>
              <a:ea typeface="Bree Serif"/>
              <a:cs typeface="Bree Serif"/>
              <a:sym typeface="Bree Serif"/>
            </a:endParaRPr>
          </a:p>
        </p:txBody>
      </p:sp>
      <p:sp>
        <p:nvSpPr>
          <p:cNvPr id="150" name="Google Shape;150;p20"/>
          <p:cNvSpPr/>
          <p:nvPr/>
        </p:nvSpPr>
        <p:spPr>
          <a:xfrm>
            <a:off x="243825" y="2173950"/>
            <a:ext cx="4418400" cy="5727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Bree Serif"/>
                <a:ea typeface="Bree Serif"/>
                <a:cs typeface="Bree Serif"/>
                <a:sym typeface="Bree Serif"/>
              </a:rPr>
              <a:t>ABCB1</a:t>
            </a:r>
            <a:endParaRPr b="1" sz="1600">
              <a:solidFill>
                <a:schemeClr val="dk1"/>
              </a:solidFill>
              <a:latin typeface="Bree Serif"/>
              <a:ea typeface="Bree Serif"/>
              <a:cs typeface="Bree Serif"/>
              <a:sym typeface="Bree Serif"/>
            </a:endParaRPr>
          </a:p>
          <a:p>
            <a:pPr indent="0" lvl="0" marL="0" rtl="0" algn="ctr">
              <a:spcBef>
                <a:spcPts val="0"/>
              </a:spcBef>
              <a:spcAft>
                <a:spcPts val="0"/>
              </a:spcAft>
              <a:buClr>
                <a:schemeClr val="dk1"/>
              </a:buClr>
              <a:buSzPts val="1100"/>
              <a:buFont typeface="Arial"/>
              <a:buNone/>
            </a:pPr>
            <a:r>
              <a:rPr lang="es" sz="1600">
                <a:solidFill>
                  <a:schemeClr val="dk1"/>
                </a:solidFill>
                <a:latin typeface="Bree Serif"/>
                <a:ea typeface="Bree Serif"/>
                <a:cs typeface="Bree Serif"/>
                <a:sym typeface="Bree Serif"/>
              </a:rPr>
              <a:t>ATP binding cassette subfamily B member 1</a:t>
            </a:r>
            <a:endParaRPr>
              <a:latin typeface="Bree Serif"/>
              <a:ea typeface="Bree Serif"/>
              <a:cs typeface="Bree Serif"/>
              <a:sym typeface="Bree Serif"/>
            </a:endParaRPr>
          </a:p>
        </p:txBody>
      </p:sp>
      <p:sp>
        <p:nvSpPr>
          <p:cNvPr id="151" name="Google Shape;151;p20"/>
          <p:cNvSpPr/>
          <p:nvPr/>
        </p:nvSpPr>
        <p:spPr>
          <a:xfrm>
            <a:off x="243825" y="3061000"/>
            <a:ext cx="4418400" cy="572700"/>
          </a:xfrm>
          <a:prstGeom prst="roundRect">
            <a:avLst>
              <a:gd fmla="val 16667" name="adj"/>
            </a:avLst>
          </a:prstGeom>
          <a:solidFill>
            <a:srgbClr val="E3E3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600">
                <a:solidFill>
                  <a:schemeClr val="dk1"/>
                </a:solidFill>
                <a:latin typeface="Bree Serif"/>
                <a:ea typeface="Bree Serif"/>
                <a:cs typeface="Bree Serif"/>
                <a:sym typeface="Bree Serif"/>
              </a:rPr>
              <a:t>SOD2 </a:t>
            </a:r>
            <a:endParaRPr b="1" sz="1600">
              <a:solidFill>
                <a:schemeClr val="dk1"/>
              </a:solidFill>
              <a:latin typeface="Bree Serif"/>
              <a:ea typeface="Bree Serif"/>
              <a:cs typeface="Bree Serif"/>
              <a:sym typeface="Bree Serif"/>
            </a:endParaRPr>
          </a:p>
          <a:p>
            <a:pPr indent="0" lvl="0" marL="0" rtl="0" algn="ctr">
              <a:spcBef>
                <a:spcPts val="0"/>
              </a:spcBef>
              <a:spcAft>
                <a:spcPts val="0"/>
              </a:spcAft>
              <a:buClr>
                <a:schemeClr val="dk1"/>
              </a:buClr>
              <a:buSzPts val="1100"/>
              <a:buFont typeface="Arial"/>
              <a:buNone/>
            </a:pPr>
            <a:r>
              <a:rPr lang="es" sz="1600">
                <a:solidFill>
                  <a:schemeClr val="dk1"/>
                </a:solidFill>
                <a:latin typeface="Bree Serif"/>
                <a:ea typeface="Bree Serif"/>
                <a:cs typeface="Bree Serif"/>
                <a:sym typeface="Bree Serif"/>
              </a:rPr>
              <a:t>Superoxide dismutase 2</a:t>
            </a:r>
            <a:endParaRPr>
              <a:latin typeface="Bree Serif"/>
              <a:ea typeface="Bree Serif"/>
              <a:cs typeface="Bree Serif"/>
              <a:sym typeface="Bree Serif"/>
            </a:endParaRPr>
          </a:p>
        </p:txBody>
      </p:sp>
      <p:sp>
        <p:nvSpPr>
          <p:cNvPr id="152" name="Google Shape;152;p20"/>
          <p:cNvSpPr/>
          <p:nvPr/>
        </p:nvSpPr>
        <p:spPr>
          <a:xfrm>
            <a:off x="4828875" y="1286900"/>
            <a:ext cx="4071300" cy="5727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Bree Serif"/>
                <a:ea typeface="Bree Serif"/>
                <a:cs typeface="Bree Serif"/>
                <a:sym typeface="Bree Serif"/>
              </a:rPr>
              <a:t>C</a:t>
            </a:r>
            <a:r>
              <a:rPr lang="es" sz="1600">
                <a:solidFill>
                  <a:schemeClr val="dk1"/>
                </a:solidFill>
                <a:latin typeface="Bree Serif"/>
                <a:ea typeface="Bree Serif"/>
                <a:cs typeface="Bree Serif"/>
                <a:sym typeface="Bree Serif"/>
              </a:rPr>
              <a:t>lustering: 0.047, degree: 22,</a:t>
            </a:r>
            <a:endParaRPr sz="16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600">
                <a:solidFill>
                  <a:schemeClr val="dk1"/>
                </a:solidFill>
                <a:latin typeface="Bree Serif"/>
                <a:ea typeface="Bree Serif"/>
                <a:cs typeface="Bree Serif"/>
                <a:sym typeface="Bree Serif"/>
              </a:rPr>
              <a:t>Neuronal function and </a:t>
            </a:r>
            <a:r>
              <a:rPr b="1" lang="es" sz="1600">
                <a:solidFill>
                  <a:schemeClr val="dk1"/>
                </a:solidFill>
                <a:latin typeface="Bree Serif"/>
                <a:ea typeface="Bree Serif"/>
                <a:cs typeface="Bree Serif"/>
                <a:sym typeface="Bree Serif"/>
              </a:rPr>
              <a:t>synaptic plasticity</a:t>
            </a:r>
            <a:endParaRPr b="1" sz="1600">
              <a:solidFill>
                <a:schemeClr val="dk1"/>
              </a:solidFill>
              <a:latin typeface="Bree Serif"/>
              <a:ea typeface="Bree Serif"/>
              <a:cs typeface="Bree Serif"/>
              <a:sym typeface="Bree Serif"/>
            </a:endParaRPr>
          </a:p>
        </p:txBody>
      </p:sp>
      <p:sp>
        <p:nvSpPr>
          <p:cNvPr id="153" name="Google Shape;153;p20"/>
          <p:cNvSpPr/>
          <p:nvPr/>
        </p:nvSpPr>
        <p:spPr>
          <a:xfrm>
            <a:off x="4828875" y="2147850"/>
            <a:ext cx="4071300" cy="6249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Bree Serif"/>
                <a:ea typeface="Bree Serif"/>
                <a:cs typeface="Bree Serif"/>
                <a:sym typeface="Bree Serif"/>
              </a:rPr>
              <a:t>Clustering: 0.069, degree: 31</a:t>
            </a:r>
            <a:endParaRPr sz="16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600">
                <a:solidFill>
                  <a:schemeClr val="dk1"/>
                </a:solidFill>
                <a:latin typeface="Bree Serif"/>
                <a:ea typeface="Bree Serif"/>
                <a:cs typeface="Bree Serif"/>
                <a:sym typeface="Bree Serif"/>
              </a:rPr>
              <a:t>Drug and xenobiotic transport across </a:t>
            </a:r>
            <a:r>
              <a:rPr b="1" lang="es" sz="1600">
                <a:solidFill>
                  <a:schemeClr val="dk1"/>
                </a:solidFill>
                <a:latin typeface="Bree Serif"/>
                <a:ea typeface="Bree Serif"/>
                <a:cs typeface="Bree Serif"/>
                <a:sym typeface="Bree Serif"/>
              </a:rPr>
              <a:t>BBB</a:t>
            </a:r>
            <a:endParaRPr b="1" sz="1600">
              <a:solidFill>
                <a:schemeClr val="dk1"/>
              </a:solidFill>
              <a:latin typeface="Bree Serif"/>
              <a:ea typeface="Bree Serif"/>
              <a:cs typeface="Bree Serif"/>
              <a:sym typeface="Bree Serif"/>
            </a:endParaRPr>
          </a:p>
        </p:txBody>
      </p:sp>
      <p:sp>
        <p:nvSpPr>
          <p:cNvPr id="154" name="Google Shape;154;p20"/>
          <p:cNvSpPr/>
          <p:nvPr/>
        </p:nvSpPr>
        <p:spPr>
          <a:xfrm>
            <a:off x="4828875" y="3061000"/>
            <a:ext cx="4071300" cy="5727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Bree Serif"/>
                <a:ea typeface="Bree Serif"/>
                <a:cs typeface="Bree Serif"/>
                <a:sym typeface="Bree Serif"/>
              </a:rPr>
              <a:t>C</a:t>
            </a:r>
            <a:r>
              <a:rPr lang="es" sz="1600">
                <a:solidFill>
                  <a:schemeClr val="dk1"/>
                </a:solidFill>
                <a:latin typeface="Bree Serif"/>
                <a:ea typeface="Bree Serif"/>
                <a:cs typeface="Bree Serif"/>
                <a:sym typeface="Bree Serif"/>
              </a:rPr>
              <a:t>lustering: 0.061, degree: 114</a:t>
            </a:r>
            <a:endParaRPr sz="16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600">
                <a:solidFill>
                  <a:schemeClr val="dk1"/>
                </a:solidFill>
                <a:latin typeface="Bree Serif"/>
                <a:ea typeface="Bree Serif"/>
                <a:cs typeface="Bree Serif"/>
                <a:sym typeface="Bree Serif"/>
              </a:rPr>
              <a:t>Oxidative stress defense mechanisms</a:t>
            </a:r>
            <a:endParaRPr sz="1600">
              <a:solidFill>
                <a:schemeClr val="dk1"/>
              </a:solidFill>
              <a:latin typeface="Bree Serif"/>
              <a:ea typeface="Bree Serif"/>
              <a:cs typeface="Bree Serif"/>
              <a:sym typeface="Bree Serif"/>
            </a:endParaRPr>
          </a:p>
        </p:txBody>
      </p:sp>
      <p:sp>
        <p:nvSpPr>
          <p:cNvPr id="155" name="Google Shape;155;p20"/>
          <p:cNvSpPr/>
          <p:nvPr/>
        </p:nvSpPr>
        <p:spPr>
          <a:xfrm>
            <a:off x="4828875" y="3948050"/>
            <a:ext cx="4071300" cy="5727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600">
                <a:solidFill>
                  <a:schemeClr val="dk1"/>
                </a:solidFill>
                <a:latin typeface="Bree Serif"/>
                <a:ea typeface="Bree Serif"/>
                <a:cs typeface="Bree Serif"/>
                <a:sym typeface="Bree Serif"/>
              </a:rPr>
              <a:t>Clustering: 0.090, degree: 69</a:t>
            </a:r>
            <a:endParaRPr sz="1600">
              <a:solidFill>
                <a:schemeClr val="dk1"/>
              </a:solidFill>
              <a:latin typeface="Bree Serif"/>
              <a:ea typeface="Bree Serif"/>
              <a:cs typeface="Bree Serif"/>
              <a:sym typeface="Bree Serif"/>
            </a:endParaRPr>
          </a:p>
          <a:p>
            <a:pPr indent="0" lvl="0" marL="0" rtl="0" algn="ctr">
              <a:spcBef>
                <a:spcPts val="0"/>
              </a:spcBef>
              <a:spcAft>
                <a:spcPts val="0"/>
              </a:spcAft>
              <a:buNone/>
            </a:pPr>
            <a:r>
              <a:rPr lang="es" sz="1600">
                <a:solidFill>
                  <a:schemeClr val="dk1"/>
                </a:solidFill>
                <a:latin typeface="Bree Serif"/>
                <a:ea typeface="Bree Serif"/>
                <a:cs typeface="Bree Serif"/>
                <a:sym typeface="Bree Serif"/>
              </a:rPr>
              <a:t>Oxidative stress defense mechanisms</a:t>
            </a:r>
            <a:endParaRPr sz="1600">
              <a:solidFill>
                <a:schemeClr val="dk1"/>
              </a:solidFill>
              <a:latin typeface="Bree Serif"/>
              <a:ea typeface="Bree Serif"/>
              <a:cs typeface="Bree Serif"/>
              <a:sym typeface="Bree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type="title"/>
          </p:nvPr>
        </p:nvSpPr>
        <p:spPr>
          <a:xfrm>
            <a:off x="76200" y="76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latin typeface="Bree Serif"/>
                <a:ea typeface="Bree Serif"/>
                <a:cs typeface="Bree Serif"/>
                <a:sym typeface="Bree Serif"/>
              </a:rPr>
              <a:t>Neighborhood of this proteins</a:t>
            </a:r>
            <a:endParaRPr>
              <a:latin typeface="Bree Serif"/>
              <a:ea typeface="Bree Serif"/>
              <a:cs typeface="Bree Serif"/>
              <a:sym typeface="Bree Serif"/>
            </a:endParaRPr>
          </a:p>
        </p:txBody>
      </p:sp>
      <p:grpSp>
        <p:nvGrpSpPr>
          <p:cNvPr id="161" name="Google Shape;161;p21"/>
          <p:cNvGrpSpPr/>
          <p:nvPr/>
        </p:nvGrpSpPr>
        <p:grpSpPr>
          <a:xfrm>
            <a:off x="2464588" y="838103"/>
            <a:ext cx="4214094" cy="3951415"/>
            <a:chOff x="5966000" y="0"/>
            <a:chExt cx="3178049" cy="2980175"/>
          </a:xfrm>
        </p:grpSpPr>
        <p:pic>
          <p:nvPicPr>
            <p:cNvPr id="162" name="Google Shape;162;p21" title="4_main.png"/>
            <p:cNvPicPr preferRelativeResize="0"/>
            <p:nvPr/>
          </p:nvPicPr>
          <p:blipFill>
            <a:blip r:embed="rId3">
              <a:alphaModFix/>
            </a:blip>
            <a:stretch>
              <a:fillRect/>
            </a:stretch>
          </p:blipFill>
          <p:spPr>
            <a:xfrm>
              <a:off x="5966000" y="0"/>
              <a:ext cx="3178049" cy="2980175"/>
            </a:xfrm>
            <a:prstGeom prst="rect">
              <a:avLst/>
            </a:prstGeom>
            <a:noFill/>
            <a:ln>
              <a:noFill/>
            </a:ln>
          </p:spPr>
        </p:pic>
        <p:sp>
          <p:nvSpPr>
            <p:cNvPr id="163" name="Google Shape;163;p21"/>
            <p:cNvSpPr txBox="1"/>
            <p:nvPr/>
          </p:nvSpPr>
          <p:spPr>
            <a:xfrm>
              <a:off x="8052900" y="0"/>
              <a:ext cx="1091100" cy="585000"/>
            </a:xfrm>
            <a:prstGeom prst="rect">
              <a:avLst/>
            </a:prstGeom>
            <a:noFill/>
            <a:ln>
              <a:noFill/>
            </a:ln>
          </p:spPr>
          <p:txBody>
            <a:bodyPr anchorCtr="0" anchor="t" bIns="121225" lIns="121225" spcFirstLastPara="1" rIns="121225" wrap="square" tIns="121225">
              <a:spAutoFit/>
            </a:bodyPr>
            <a:lstStyle/>
            <a:p>
              <a:pPr indent="0" lvl="0" marL="0" rtl="0" algn="r">
                <a:spcBef>
                  <a:spcPts val="0"/>
                </a:spcBef>
                <a:spcAft>
                  <a:spcPts val="0"/>
                </a:spcAft>
                <a:buNone/>
              </a:pPr>
              <a:r>
                <a:rPr lang="es" sz="1723">
                  <a:solidFill>
                    <a:schemeClr val="dk2"/>
                  </a:solidFill>
                  <a:latin typeface="Bree Serif"/>
                  <a:ea typeface="Bree Serif"/>
                  <a:cs typeface="Bree Serif"/>
                  <a:sym typeface="Bree Serif"/>
                </a:rPr>
                <a:t>0 distance</a:t>
              </a:r>
              <a:endParaRPr sz="1723">
                <a:solidFill>
                  <a:schemeClr val="dk2"/>
                </a:solidFill>
                <a:latin typeface="Bree Serif"/>
                <a:ea typeface="Bree Serif"/>
                <a:cs typeface="Bree Serif"/>
                <a:sym typeface="Bree Serif"/>
              </a:endParaRPr>
            </a:p>
            <a:p>
              <a:pPr indent="0" lvl="0" marL="0" rtl="0" algn="r">
                <a:spcBef>
                  <a:spcPts val="0"/>
                </a:spcBef>
                <a:spcAft>
                  <a:spcPts val="0"/>
                </a:spcAft>
                <a:buNone/>
              </a:pPr>
              <a:r>
                <a:rPr lang="es" sz="1723">
                  <a:solidFill>
                    <a:schemeClr val="dk2"/>
                  </a:solidFill>
                  <a:latin typeface="Bree Serif"/>
                  <a:ea typeface="Bree Serif"/>
                  <a:cs typeface="Bree Serif"/>
                  <a:sym typeface="Bree Serif"/>
                </a:rPr>
                <a:t>4 nodes</a:t>
              </a:r>
              <a:endParaRPr sz="1723">
                <a:solidFill>
                  <a:schemeClr val="dk2"/>
                </a:solidFill>
                <a:latin typeface="Bree Serif"/>
                <a:ea typeface="Bree Serif"/>
                <a:cs typeface="Bree Serif"/>
                <a:sym typeface="Bree Serif"/>
              </a:endParaRPr>
            </a:p>
          </p:txBody>
        </p:sp>
      </p:grpSp>
      <p:grpSp>
        <p:nvGrpSpPr>
          <p:cNvPr id="164" name="Google Shape;164;p21"/>
          <p:cNvGrpSpPr/>
          <p:nvPr/>
        </p:nvGrpSpPr>
        <p:grpSpPr>
          <a:xfrm>
            <a:off x="2464587" y="838100"/>
            <a:ext cx="4214094" cy="3951423"/>
            <a:chOff x="6052603" y="-12"/>
            <a:chExt cx="3178049" cy="2980182"/>
          </a:xfrm>
        </p:grpSpPr>
        <p:pic>
          <p:nvPicPr>
            <p:cNvPr id="165" name="Google Shape;165;p21" title="4_main_1_neighbor_42.png"/>
            <p:cNvPicPr preferRelativeResize="0"/>
            <p:nvPr/>
          </p:nvPicPr>
          <p:blipFill>
            <a:blip r:embed="rId4">
              <a:alphaModFix/>
            </a:blip>
            <a:stretch>
              <a:fillRect/>
            </a:stretch>
          </p:blipFill>
          <p:spPr>
            <a:xfrm>
              <a:off x="6052603" y="-12"/>
              <a:ext cx="3178049" cy="2980182"/>
            </a:xfrm>
            <a:prstGeom prst="rect">
              <a:avLst/>
            </a:prstGeom>
            <a:noFill/>
            <a:ln>
              <a:noFill/>
            </a:ln>
          </p:spPr>
        </p:pic>
        <p:sp>
          <p:nvSpPr>
            <p:cNvPr id="166" name="Google Shape;166;p21"/>
            <p:cNvSpPr txBox="1"/>
            <p:nvPr/>
          </p:nvSpPr>
          <p:spPr>
            <a:xfrm>
              <a:off x="8139550" y="0"/>
              <a:ext cx="1091100" cy="585000"/>
            </a:xfrm>
            <a:prstGeom prst="rect">
              <a:avLst/>
            </a:prstGeom>
            <a:noFill/>
            <a:ln>
              <a:noFill/>
            </a:ln>
          </p:spPr>
          <p:txBody>
            <a:bodyPr anchorCtr="0" anchor="t" bIns="121225" lIns="121225" spcFirstLastPara="1" rIns="121225" wrap="square" tIns="121225">
              <a:spAutoFit/>
            </a:bodyPr>
            <a:lstStyle/>
            <a:p>
              <a:pPr indent="0" lvl="0" marL="0" rtl="0" algn="r">
                <a:spcBef>
                  <a:spcPts val="0"/>
                </a:spcBef>
                <a:spcAft>
                  <a:spcPts val="0"/>
                </a:spcAft>
                <a:buNone/>
              </a:pPr>
              <a:r>
                <a:rPr lang="es" sz="1723">
                  <a:solidFill>
                    <a:schemeClr val="dk2"/>
                  </a:solidFill>
                  <a:latin typeface="Bree Serif"/>
                  <a:ea typeface="Bree Serif"/>
                  <a:cs typeface="Bree Serif"/>
                  <a:sym typeface="Bree Serif"/>
                </a:rPr>
                <a:t>1 distance</a:t>
              </a:r>
              <a:endParaRPr sz="1723">
                <a:solidFill>
                  <a:schemeClr val="dk2"/>
                </a:solidFill>
                <a:latin typeface="Bree Serif"/>
                <a:ea typeface="Bree Serif"/>
                <a:cs typeface="Bree Serif"/>
                <a:sym typeface="Bree Serif"/>
              </a:endParaRPr>
            </a:p>
            <a:p>
              <a:pPr indent="0" lvl="0" marL="0" rtl="0" algn="r">
                <a:spcBef>
                  <a:spcPts val="0"/>
                </a:spcBef>
                <a:spcAft>
                  <a:spcPts val="0"/>
                </a:spcAft>
                <a:buNone/>
              </a:pPr>
              <a:r>
                <a:rPr lang="es" sz="1723">
                  <a:solidFill>
                    <a:schemeClr val="dk2"/>
                  </a:solidFill>
                  <a:latin typeface="Bree Serif"/>
                  <a:ea typeface="Bree Serif"/>
                  <a:cs typeface="Bree Serif"/>
                  <a:sym typeface="Bree Serif"/>
                </a:rPr>
                <a:t>42 nodes</a:t>
              </a:r>
              <a:endParaRPr sz="1723">
                <a:solidFill>
                  <a:schemeClr val="dk2"/>
                </a:solidFill>
                <a:latin typeface="Bree Serif"/>
                <a:ea typeface="Bree Serif"/>
                <a:cs typeface="Bree Serif"/>
                <a:sym typeface="Bree Serif"/>
              </a:endParaRPr>
            </a:p>
          </p:txBody>
        </p:sp>
      </p:grpSp>
      <p:grpSp>
        <p:nvGrpSpPr>
          <p:cNvPr id="167" name="Google Shape;167;p21"/>
          <p:cNvGrpSpPr/>
          <p:nvPr/>
        </p:nvGrpSpPr>
        <p:grpSpPr>
          <a:xfrm>
            <a:off x="2464592" y="838103"/>
            <a:ext cx="4214094" cy="3951423"/>
            <a:chOff x="5965953" y="0"/>
            <a:chExt cx="3178049" cy="2980182"/>
          </a:xfrm>
        </p:grpSpPr>
        <p:pic>
          <p:nvPicPr>
            <p:cNvPr id="168" name="Google Shape;168;p21" title="4_main_2_neighbor_545.png"/>
            <p:cNvPicPr preferRelativeResize="0"/>
            <p:nvPr/>
          </p:nvPicPr>
          <p:blipFill>
            <a:blip r:embed="rId5">
              <a:alphaModFix/>
            </a:blip>
            <a:stretch>
              <a:fillRect/>
            </a:stretch>
          </p:blipFill>
          <p:spPr>
            <a:xfrm>
              <a:off x="5965953" y="0"/>
              <a:ext cx="3178049" cy="2980182"/>
            </a:xfrm>
            <a:prstGeom prst="rect">
              <a:avLst/>
            </a:prstGeom>
            <a:noFill/>
            <a:ln>
              <a:noFill/>
            </a:ln>
          </p:spPr>
        </p:pic>
        <p:sp>
          <p:nvSpPr>
            <p:cNvPr id="169" name="Google Shape;169;p21"/>
            <p:cNvSpPr txBox="1"/>
            <p:nvPr/>
          </p:nvSpPr>
          <p:spPr>
            <a:xfrm>
              <a:off x="8052900" y="0"/>
              <a:ext cx="1091100" cy="585000"/>
            </a:xfrm>
            <a:prstGeom prst="rect">
              <a:avLst/>
            </a:prstGeom>
            <a:noFill/>
            <a:ln>
              <a:noFill/>
            </a:ln>
          </p:spPr>
          <p:txBody>
            <a:bodyPr anchorCtr="0" anchor="t" bIns="121225" lIns="121225" spcFirstLastPara="1" rIns="121225" wrap="square" tIns="121225">
              <a:spAutoFit/>
            </a:bodyPr>
            <a:lstStyle/>
            <a:p>
              <a:pPr indent="0" lvl="0" marL="0" rtl="0" algn="r">
                <a:spcBef>
                  <a:spcPts val="0"/>
                </a:spcBef>
                <a:spcAft>
                  <a:spcPts val="0"/>
                </a:spcAft>
                <a:buNone/>
              </a:pPr>
              <a:r>
                <a:rPr lang="es" sz="1723">
                  <a:solidFill>
                    <a:schemeClr val="dk2"/>
                  </a:solidFill>
                  <a:latin typeface="Bree Serif"/>
                  <a:ea typeface="Bree Serif"/>
                  <a:cs typeface="Bree Serif"/>
                  <a:sym typeface="Bree Serif"/>
                </a:rPr>
                <a:t>2 distance</a:t>
              </a:r>
              <a:endParaRPr sz="1723">
                <a:solidFill>
                  <a:schemeClr val="dk2"/>
                </a:solidFill>
                <a:latin typeface="Bree Serif"/>
                <a:ea typeface="Bree Serif"/>
                <a:cs typeface="Bree Serif"/>
                <a:sym typeface="Bree Serif"/>
              </a:endParaRPr>
            </a:p>
            <a:p>
              <a:pPr indent="0" lvl="0" marL="0" rtl="0" algn="r">
                <a:spcBef>
                  <a:spcPts val="0"/>
                </a:spcBef>
                <a:spcAft>
                  <a:spcPts val="0"/>
                </a:spcAft>
                <a:buNone/>
              </a:pPr>
              <a:r>
                <a:rPr lang="es" sz="1723">
                  <a:solidFill>
                    <a:schemeClr val="dk2"/>
                  </a:solidFill>
                  <a:latin typeface="Bree Serif"/>
                  <a:ea typeface="Bree Serif"/>
                  <a:cs typeface="Bree Serif"/>
                  <a:sym typeface="Bree Serif"/>
                </a:rPr>
                <a:t>545 nodes</a:t>
              </a:r>
              <a:endParaRPr sz="1723">
                <a:solidFill>
                  <a:schemeClr val="dk2"/>
                </a:solidFill>
                <a:latin typeface="Bree Serif"/>
                <a:ea typeface="Bree Serif"/>
                <a:cs typeface="Bree Serif"/>
                <a:sym typeface="Bree Serif"/>
              </a:endParaRPr>
            </a:p>
          </p:txBody>
        </p:sp>
      </p:grpSp>
      <p:grpSp>
        <p:nvGrpSpPr>
          <p:cNvPr id="170" name="Google Shape;170;p21"/>
          <p:cNvGrpSpPr/>
          <p:nvPr/>
        </p:nvGrpSpPr>
        <p:grpSpPr>
          <a:xfrm>
            <a:off x="2464592" y="838103"/>
            <a:ext cx="4214094" cy="3951423"/>
            <a:chOff x="5965953" y="0"/>
            <a:chExt cx="3178049" cy="2980182"/>
          </a:xfrm>
        </p:grpSpPr>
        <p:pic>
          <p:nvPicPr>
            <p:cNvPr id="171" name="Google Shape;171;p21" title="4_main_3_neighbor_944.png"/>
            <p:cNvPicPr preferRelativeResize="0"/>
            <p:nvPr/>
          </p:nvPicPr>
          <p:blipFill>
            <a:blip r:embed="rId6">
              <a:alphaModFix/>
            </a:blip>
            <a:stretch>
              <a:fillRect/>
            </a:stretch>
          </p:blipFill>
          <p:spPr>
            <a:xfrm>
              <a:off x="5965953" y="0"/>
              <a:ext cx="3178049" cy="2980182"/>
            </a:xfrm>
            <a:prstGeom prst="rect">
              <a:avLst/>
            </a:prstGeom>
            <a:noFill/>
            <a:ln>
              <a:noFill/>
            </a:ln>
          </p:spPr>
        </p:pic>
        <p:sp>
          <p:nvSpPr>
            <p:cNvPr id="172" name="Google Shape;172;p21"/>
            <p:cNvSpPr txBox="1"/>
            <p:nvPr/>
          </p:nvSpPr>
          <p:spPr>
            <a:xfrm>
              <a:off x="8052900" y="0"/>
              <a:ext cx="1091100" cy="585000"/>
            </a:xfrm>
            <a:prstGeom prst="rect">
              <a:avLst/>
            </a:prstGeom>
            <a:noFill/>
            <a:ln>
              <a:noFill/>
            </a:ln>
          </p:spPr>
          <p:txBody>
            <a:bodyPr anchorCtr="0" anchor="t" bIns="121225" lIns="121225" spcFirstLastPara="1" rIns="121225" wrap="square" tIns="121225">
              <a:spAutoFit/>
            </a:bodyPr>
            <a:lstStyle/>
            <a:p>
              <a:pPr indent="0" lvl="0" marL="0" rtl="0" algn="r">
                <a:spcBef>
                  <a:spcPts val="0"/>
                </a:spcBef>
                <a:spcAft>
                  <a:spcPts val="0"/>
                </a:spcAft>
                <a:buNone/>
              </a:pPr>
              <a:r>
                <a:rPr lang="es" sz="1723">
                  <a:solidFill>
                    <a:schemeClr val="dk2"/>
                  </a:solidFill>
                  <a:latin typeface="Bree Serif"/>
                  <a:ea typeface="Bree Serif"/>
                  <a:cs typeface="Bree Serif"/>
                  <a:sym typeface="Bree Serif"/>
                </a:rPr>
                <a:t>3 distance</a:t>
              </a:r>
              <a:endParaRPr sz="1723">
                <a:solidFill>
                  <a:schemeClr val="dk2"/>
                </a:solidFill>
                <a:latin typeface="Bree Serif"/>
                <a:ea typeface="Bree Serif"/>
                <a:cs typeface="Bree Serif"/>
                <a:sym typeface="Bree Serif"/>
              </a:endParaRPr>
            </a:p>
            <a:p>
              <a:pPr indent="0" lvl="0" marL="0" rtl="0" algn="r">
                <a:spcBef>
                  <a:spcPts val="0"/>
                </a:spcBef>
                <a:spcAft>
                  <a:spcPts val="0"/>
                </a:spcAft>
                <a:buNone/>
              </a:pPr>
              <a:r>
                <a:rPr lang="es" sz="1723">
                  <a:solidFill>
                    <a:schemeClr val="dk2"/>
                  </a:solidFill>
                  <a:latin typeface="Bree Serif"/>
                  <a:ea typeface="Bree Serif"/>
                  <a:cs typeface="Bree Serif"/>
                  <a:sym typeface="Bree Serif"/>
                </a:rPr>
                <a:t>944 nodes</a:t>
              </a:r>
              <a:endParaRPr sz="1723">
                <a:solidFill>
                  <a:schemeClr val="dk2"/>
                </a:solidFill>
                <a:latin typeface="Bree Serif"/>
                <a:ea typeface="Bree Serif"/>
                <a:cs typeface="Bree Serif"/>
                <a:sym typeface="Bree Serif"/>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